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2"/>
  </p:handoutMasterIdLst>
  <p:sldIdLst>
    <p:sldId id="354" r:id="rId3"/>
    <p:sldId id="355" r:id="rId5"/>
    <p:sldId id="356" r:id="rId6"/>
    <p:sldId id="483" r:id="rId7"/>
    <p:sldId id="520" r:id="rId8"/>
    <p:sldId id="316" r:id="rId9"/>
    <p:sldId id="268" r:id="rId10"/>
    <p:sldId id="306" r:id="rId11"/>
    <p:sldId id="320" r:id="rId12"/>
    <p:sldId id="307" r:id="rId13"/>
    <p:sldId id="312" r:id="rId14"/>
    <p:sldId id="395" r:id="rId15"/>
    <p:sldId id="405" r:id="rId16"/>
    <p:sldId id="406" r:id="rId17"/>
    <p:sldId id="407" r:id="rId18"/>
    <p:sldId id="408" r:id="rId19"/>
    <p:sldId id="419" r:id="rId20"/>
    <p:sldId id="420" r:id="rId21"/>
    <p:sldId id="503" r:id="rId22"/>
    <p:sldId id="504" r:id="rId23"/>
    <p:sldId id="505" r:id="rId24"/>
    <p:sldId id="512" r:id="rId25"/>
    <p:sldId id="513" r:id="rId26"/>
    <p:sldId id="387" r:id="rId27"/>
    <p:sldId id="388" r:id="rId28"/>
    <p:sldId id="389" r:id="rId29"/>
    <p:sldId id="478" r:id="rId30"/>
    <p:sldId id="479" r:id="rId31"/>
  </p:sldIdLst>
  <p:sldSz cx="7559675" cy="10691495"/>
  <p:notesSz cx="6858000" cy="9144000"/>
  <p:defaultTex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623"/>
    <a:srgbClr val="38A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6735"/>
        <p:guide pos="4722"/>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100" name="幻灯片图像占位符 3"/>
          <p:cNvSpPr>
            <a:spLocks noGrp="1" noRot="1" noChangeAspect="1"/>
          </p:cNvSpPr>
          <p:nvPr>
            <p:ph type="sldImg"/>
          </p:nvPr>
        </p:nvSpPr>
        <p:spPr>
          <a:xfrm>
            <a:off x="2337955" y="1143000"/>
            <a:ext cx="2182091" cy="3086100"/>
          </a:xfrm>
          <a:prstGeom prst="rect">
            <a:avLst/>
          </a:prstGeom>
          <a:noFill/>
          <a:ln w="12700" cap="flat" cmpd="sng">
            <a:solidFill>
              <a:srgbClr val="000000"/>
            </a:solidFill>
            <a:prstDash val="solid"/>
            <a:round/>
            <a:headEnd type="none" w="med" len="med"/>
            <a:tailEnd type="none" w="med" len="med"/>
          </a:ln>
        </p:spPr>
      </p:sp>
      <p:sp>
        <p:nvSpPr>
          <p:cNvPr id="4101"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alpha val="100000"/>
          </a:schemeClr>
        </a:solidFill>
        <a:effectLst/>
      </p:bgPr>
    </p:bg>
    <p:spTree>
      <p:nvGrpSpPr>
        <p:cNvPr id="1" name=""/>
        <p:cNvGrpSpPr/>
        <p:nvPr/>
      </p:nvGrpSpPr>
      <p:grpSpPr/>
      <p:pic>
        <p:nvPicPr>
          <p:cNvPr id="2050" name="Picture 2"/>
          <p:cNvPicPr>
            <a:picLocks noChangeAspect="1"/>
          </p:cNvPicPr>
          <p:nvPr/>
        </p:nvPicPr>
        <p:blipFill>
          <a:blip r:embed="rId2"/>
          <a:stretch>
            <a:fillRect/>
          </a:stretch>
        </p:blipFill>
        <p:spPr>
          <a:xfrm>
            <a:off x="0" y="0"/>
            <a:ext cx="7570500" cy="10692000"/>
          </a:xfrm>
          <a:prstGeom prst="rect">
            <a:avLst/>
          </a:prstGeom>
          <a:noFill/>
          <a:ln w="9525">
            <a:noFill/>
          </a:ln>
        </p:spPr>
      </p:pic>
      <p:sp>
        <p:nvSpPr>
          <p:cNvPr id="2051" name="标题 2050"/>
          <p:cNvSpPr>
            <a:spLocks noGrp="1"/>
          </p:cNvSpPr>
          <p:nvPr>
            <p:ph type="ctrTitle"/>
          </p:nvPr>
        </p:nvSpPr>
        <p:spPr>
          <a:xfrm>
            <a:off x="388500" y="1868626"/>
            <a:ext cx="6785625" cy="1687950"/>
          </a:xfrm>
          <a:prstGeom prst="rect">
            <a:avLst/>
          </a:prstGeom>
          <a:noFill/>
          <a:ln w="9525">
            <a:noFill/>
          </a:ln>
        </p:spPr>
        <p:txBody>
          <a:bodyPr anchor="ctr"/>
          <a:lstStyle>
            <a:lvl1pPr lvl="0" algn="ctr">
              <a:defRPr>
                <a:solidFill>
                  <a:schemeClr val="bg1"/>
                </a:solidFill>
              </a:defRPr>
            </a:lvl1pPr>
          </a:lstStyle>
          <a:p>
            <a:pPr lvl="0"/>
            <a:r>
              <a:rPr lang="zh-CN" altLang="en-US"/>
              <a:t>单击此处编辑母版标题样式</a:t>
            </a:r>
            <a:endParaRPr lang="zh-CN" altLang="en-US"/>
          </a:p>
        </p:txBody>
      </p:sp>
      <p:sp>
        <p:nvSpPr>
          <p:cNvPr id="2052" name="副标题 2051"/>
          <p:cNvSpPr>
            <a:spLocks noGrp="1"/>
          </p:cNvSpPr>
          <p:nvPr>
            <p:ph type="subTitle" idx="1"/>
          </p:nvPr>
        </p:nvSpPr>
        <p:spPr>
          <a:xfrm>
            <a:off x="388500" y="3776850"/>
            <a:ext cx="6789563" cy="2732400"/>
          </a:xfrm>
          <a:prstGeom prst="rect">
            <a:avLst/>
          </a:prstGeom>
          <a:noFill/>
          <a:ln w="9525">
            <a:noFill/>
          </a:ln>
        </p:spPr>
        <p:txBody>
          <a:bodyPr anchor="t"/>
          <a:lstStyle>
            <a:lvl1pPr marL="0" lvl="0" indent="0" algn="ctr">
              <a:buNone/>
              <a:defRPr>
                <a:solidFill>
                  <a:schemeClr val="bg1"/>
                </a:solidFill>
              </a:defRPr>
            </a:lvl1pPr>
            <a:lvl2pPr marL="377825" lvl="1" indent="0" algn="ctr">
              <a:buNone/>
              <a:defRPr>
                <a:solidFill>
                  <a:schemeClr val="tx1"/>
                </a:solidFill>
              </a:defRPr>
            </a:lvl2pPr>
            <a:lvl3pPr marL="756285" lvl="2" indent="0" algn="ctr">
              <a:buNone/>
              <a:defRPr>
                <a:solidFill>
                  <a:schemeClr val="tx1"/>
                </a:solidFill>
              </a:defRPr>
            </a:lvl3pPr>
            <a:lvl4pPr marL="1134110" lvl="3" indent="0" algn="ctr">
              <a:buNone/>
              <a:defRPr>
                <a:solidFill>
                  <a:schemeClr val="tx1"/>
                </a:solidFill>
              </a:defRPr>
            </a:lvl4pPr>
            <a:lvl5pPr marL="1511935" lvl="4" indent="0" algn="ctr">
              <a:buNone/>
              <a:defRPr>
                <a:solidFill>
                  <a:schemeClr val="tx1"/>
                </a:solidFill>
              </a:defRPr>
            </a:lvl5pPr>
          </a:lstStyle>
          <a:p>
            <a:pPr lvl="0"/>
            <a:r>
              <a:rPr lang="zh-CN" altLang="en-US"/>
              <a:t>单击此处编辑母版副标题样式</a:t>
            </a:r>
            <a:endParaRPr lang="zh-CN" altLang="en-US"/>
          </a:p>
        </p:txBody>
      </p:sp>
      <p:sp>
        <p:nvSpPr>
          <p:cNvPr id="2053" name="日期占位符 2052"/>
          <p:cNvSpPr>
            <a:spLocks noGrp="1"/>
          </p:cNvSpPr>
          <p:nvPr>
            <p:ph type="dt" sz="half" idx="2"/>
          </p:nvPr>
        </p:nvSpPr>
        <p:spPr>
          <a:xfrm>
            <a:off x="378000" y="9736650"/>
            <a:ext cx="1764000" cy="742500"/>
          </a:xfrm>
          <a:prstGeom prst="rect">
            <a:avLst/>
          </a:prstGeom>
          <a:noFill/>
          <a:ln w="9525">
            <a:noFill/>
          </a:ln>
        </p:spPr>
        <p:txBody>
          <a:bodyPr anchor="t"/>
          <a:p>
            <a:pPr lvl="0" eaLnBrk="1" hangingPunct="1"/>
            <a:endParaRPr lang="zh-CN" altLang="en-US" dirty="0"/>
          </a:p>
        </p:txBody>
      </p:sp>
      <p:sp>
        <p:nvSpPr>
          <p:cNvPr id="2054" name="页脚占位符 2053"/>
          <p:cNvSpPr>
            <a:spLocks noGrp="1"/>
          </p:cNvSpPr>
          <p:nvPr>
            <p:ph type="ftr" sz="quarter" idx="3"/>
          </p:nvPr>
        </p:nvSpPr>
        <p:spPr>
          <a:xfrm>
            <a:off x="2583000" y="9736650"/>
            <a:ext cx="2394000" cy="742500"/>
          </a:xfrm>
          <a:prstGeom prst="rect">
            <a:avLst/>
          </a:prstGeom>
          <a:noFill/>
          <a:ln w="9525">
            <a:noFill/>
          </a:ln>
        </p:spPr>
        <p:txBody>
          <a:bodyPr anchor="t"/>
          <a:p>
            <a:pPr algn="ctr"/>
            <a:endParaRPr lang="zh-CN" altLang="en-US" dirty="0"/>
          </a:p>
        </p:txBody>
      </p:sp>
      <p:sp>
        <p:nvSpPr>
          <p:cNvPr id="2055" name="灯片编号占位符 2054"/>
          <p:cNvSpPr>
            <a:spLocks noGrp="1"/>
          </p:cNvSpPr>
          <p:nvPr>
            <p:ph type="sldNum" sz="quarter" idx="4"/>
          </p:nvPr>
        </p:nvSpPr>
        <p:spPr>
          <a:xfrm>
            <a:off x="5418000" y="9736650"/>
            <a:ext cx="1764000" cy="742500"/>
          </a:xfrm>
          <a:prstGeom prst="rect">
            <a:avLst/>
          </a:prstGeom>
          <a:noFill/>
          <a:ln w="9525">
            <a:noFill/>
          </a:ln>
        </p:spPr>
        <p:txBody>
          <a:bodyPr anchor="t"/>
          <a:p>
            <a:pPr lvl="0" eaLnBrk="1" hangingPunct="1"/>
            <a:fld id="{9A0DB2DC-4C9A-4742-B13C-FB6460FD3503}" type="slidenum">
              <a:rPr lang="zh-CN" altLang="en-US" dirty="0"/>
            </a:fld>
            <a:endParaRPr lang="zh-CN" altLang="en-US" dirty="0"/>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15813" y="2665576"/>
            <a:ext cx="6520500" cy="4447574"/>
          </a:xfrm>
        </p:spPr>
        <p:txBody>
          <a:bodyPr anchor="b"/>
          <a:lstStyle>
            <a:lvl1pPr>
              <a:defRPr sz="372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15813" y="7155226"/>
            <a:ext cx="6520500" cy="2338874"/>
          </a:xfrm>
        </p:spPr>
        <p:txBody>
          <a:bodyPr/>
          <a:lstStyle>
            <a:lvl1pPr marL="0" indent="0">
              <a:buNone/>
              <a:defRPr sz="1600">
                <a:solidFill>
                  <a:schemeClr val="tx1"/>
                </a:solidFill>
              </a:defRPr>
            </a:lvl1pPr>
            <a:lvl2pPr marL="283210" indent="0">
              <a:buNone/>
              <a:defRPr sz="1240">
                <a:solidFill>
                  <a:schemeClr val="tx1">
                    <a:tint val="75000"/>
                  </a:schemeClr>
                </a:solidFill>
              </a:defRPr>
            </a:lvl2pPr>
            <a:lvl3pPr marL="567055" indent="0">
              <a:buNone/>
              <a:defRPr sz="1120">
                <a:solidFill>
                  <a:schemeClr val="tx1">
                    <a:tint val="75000"/>
                  </a:schemeClr>
                </a:solidFill>
              </a:defRPr>
            </a:lvl3pPr>
            <a:lvl4pPr marL="850265" indent="0">
              <a:buNone/>
              <a:defRPr sz="990">
                <a:solidFill>
                  <a:schemeClr val="tx1">
                    <a:tint val="75000"/>
                  </a:schemeClr>
                </a:solidFill>
              </a:defRPr>
            </a:lvl4pPr>
            <a:lvl5pPr marL="1134110" indent="0">
              <a:buNone/>
              <a:defRPr sz="990">
                <a:solidFill>
                  <a:schemeClr val="tx1">
                    <a:tint val="75000"/>
                  </a:schemeClr>
                </a:solidFill>
              </a:defRPr>
            </a:lvl5pPr>
            <a:lvl6pPr marL="1417320" indent="0">
              <a:buNone/>
              <a:defRPr sz="990">
                <a:solidFill>
                  <a:schemeClr val="tx1">
                    <a:tint val="75000"/>
                  </a:schemeClr>
                </a:solidFill>
              </a:defRPr>
            </a:lvl6pPr>
            <a:lvl7pPr marL="1701165" indent="0">
              <a:buNone/>
              <a:defRPr sz="990">
                <a:solidFill>
                  <a:schemeClr val="tx1">
                    <a:tint val="75000"/>
                  </a:schemeClr>
                </a:solidFill>
              </a:defRPr>
            </a:lvl7pPr>
            <a:lvl8pPr marL="1984375" indent="0">
              <a:buNone/>
              <a:defRPr sz="990">
                <a:solidFill>
                  <a:schemeClr val="tx1">
                    <a:tint val="75000"/>
                  </a:schemeClr>
                </a:solidFill>
              </a:defRPr>
            </a:lvl8pPr>
            <a:lvl9pPr marL="2268220" indent="0">
              <a:buNone/>
              <a:defRPr sz="99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p>
        </p:txBody>
      </p:sp>
      <p:sp>
        <p:nvSpPr>
          <p:cNvPr id="5" name="页脚占位符 4"/>
          <p:cNvSpPr>
            <a:spLocks noGrp="1"/>
          </p:cNvSpPr>
          <p:nvPr>
            <p:ph type="ftr" sz="quarter" idx="11"/>
          </p:nvPr>
        </p:nvSpPr>
        <p:spPr>
          <a:xfrm>
            <a:off x="5103000" y="10179550"/>
            <a:ext cx="2394000" cy="742500"/>
          </a:xfrm>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sz="3085">
                <a:latin typeface="黑体" panose="02010609060101010101" charset="-122"/>
                <a:ea typeface="黑体" panose="02010609060101010101" charset="-122"/>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p>
        </p:txBody>
      </p:sp>
      <p:sp>
        <p:nvSpPr>
          <p:cNvPr id="4" name="页脚占位符 3"/>
          <p:cNvSpPr>
            <a:spLocks noGrp="1"/>
          </p:cNvSpPr>
          <p:nvPr>
            <p:ph type="ftr" sz="quarter" idx="11"/>
          </p:nvPr>
        </p:nvSpPr>
        <p:spPr/>
        <p:txBody>
          <a:bodyPr/>
          <a:lstStyle/>
          <a:p>
            <a:pPr lvl="0"/>
            <a:endParaRPr lang="zh-CN"/>
          </a:p>
        </p:txBody>
      </p:sp>
      <p:sp>
        <p:nvSpPr>
          <p:cNvPr id="5" name="灯片编号占位符 4"/>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空白页">
    <p:spTree>
      <p:nvGrpSpPr>
        <p:cNvPr id="1" name=""/>
        <p:cNvGrpSpPr/>
        <p:nvPr/>
      </p:nvGrpSpPr>
      <p:grpSpPr>
        <a:xfrm>
          <a:off x="0" y="0"/>
          <a:ext cx="0" cy="0"/>
          <a:chOff x="0" y="0"/>
          <a:chExt cx="0" cy="0"/>
        </a:xfrm>
      </p:grpSpPr>
    </p:spTree>
  </p:cSld>
  <p:clrMapOvr>
    <a:masterClrMapping/>
  </p:clrMapOvr>
  <p:hf sldNum="0" hdr="0" dt="0"/>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2.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pic>
        <p:nvPicPr>
          <p:cNvPr id="1026" name="Picture 9"/>
          <p:cNvPicPr>
            <a:picLocks noChangeAspect="1"/>
          </p:cNvPicPr>
          <p:nvPr/>
        </p:nvPicPr>
        <p:blipFill>
          <a:blip r:embed="rId5"/>
          <a:stretch>
            <a:fillRect/>
          </a:stretch>
        </p:blipFill>
        <p:spPr>
          <a:xfrm>
            <a:off x="0" y="0"/>
            <a:ext cx="7570500" cy="10692000"/>
          </a:xfrm>
          <a:prstGeom prst="rect">
            <a:avLst/>
          </a:prstGeom>
          <a:noFill/>
          <a:ln w="9525">
            <a:noFill/>
          </a:ln>
        </p:spPr>
      </p:pic>
      <p:sp>
        <p:nvSpPr>
          <p:cNvPr id="1027" name="标题 1026"/>
          <p:cNvSpPr>
            <a:spLocks noGrp="1"/>
          </p:cNvSpPr>
          <p:nvPr>
            <p:ph type="title"/>
          </p:nvPr>
        </p:nvSpPr>
        <p:spPr>
          <a:xfrm>
            <a:off x="378000" y="296999"/>
            <a:ext cx="6804000" cy="908325"/>
          </a:xfrm>
          <a:prstGeom prst="rect">
            <a:avLst/>
          </a:prstGeom>
          <a:noFill/>
          <a:ln w="9525">
            <a:noFill/>
          </a:ln>
        </p:spPr>
        <p:txBody>
          <a:bodyPr anchor="ctr"/>
          <a:p>
            <a:pPr lvl="0"/>
            <a:r>
              <a:rPr lang="zh-CN" altLang="en-US"/>
              <a:t>单击此处编辑母版标题样式</a:t>
            </a:r>
            <a:endParaRPr lang="zh-CN" altLang="en-US"/>
          </a:p>
        </p:txBody>
      </p:sp>
      <p:sp>
        <p:nvSpPr>
          <p:cNvPr id="1028" name="文本占位符 1027"/>
          <p:cNvSpPr>
            <a:spLocks noGrp="1"/>
          </p:cNvSpPr>
          <p:nvPr>
            <p:ph type="body" idx="1"/>
          </p:nvPr>
        </p:nvSpPr>
        <p:spPr>
          <a:xfrm>
            <a:off x="378000" y="1831500"/>
            <a:ext cx="6804000" cy="7722000"/>
          </a:xfrm>
          <a:prstGeom prst="rect">
            <a:avLst/>
          </a:prstGeom>
          <a:noFill/>
          <a:ln w="9525">
            <a:noFill/>
          </a:ln>
        </p:spPr>
        <p:txBody>
          <a:bodyPr/>
          <a:p>
            <a:pPr lvl="0"/>
            <a:r>
              <a:rPr lang="zh-CN" altLang="en-US"/>
              <a:t>单击此处编辑母版文本样式</a:t>
            </a:r>
            <a:endParaRPr lang="zh-CN" altLang="en-US"/>
          </a:p>
        </p:txBody>
      </p:sp>
      <p:sp>
        <p:nvSpPr>
          <p:cNvPr id="1029" name="日期占位符 1028"/>
          <p:cNvSpPr>
            <a:spLocks noGrp="1"/>
          </p:cNvSpPr>
          <p:nvPr>
            <p:ph type="dt" sz="half" idx="2"/>
          </p:nvPr>
        </p:nvSpPr>
        <p:spPr>
          <a:xfrm>
            <a:off x="378000" y="9736650"/>
            <a:ext cx="1764000" cy="742500"/>
          </a:xfrm>
          <a:prstGeom prst="rect">
            <a:avLst/>
          </a:prstGeom>
          <a:noFill/>
          <a:ln w="9525">
            <a:noFill/>
          </a:ln>
        </p:spPr>
        <p:txBody>
          <a:bodyPr/>
          <a:lstStyle>
            <a:lvl1pPr>
              <a:defRPr sz="1155"/>
            </a:lvl1pPr>
          </a:lstStyle>
          <a:p>
            <a:pPr lvl="0"/>
            <a:endParaRPr lang="zh-CN" altLang="en-US"/>
          </a:p>
        </p:txBody>
      </p:sp>
      <p:sp>
        <p:nvSpPr>
          <p:cNvPr id="1030" name="页脚占位符 1029"/>
          <p:cNvSpPr>
            <a:spLocks noGrp="1"/>
          </p:cNvSpPr>
          <p:nvPr>
            <p:ph type="ftr" sz="quarter" idx="3"/>
          </p:nvPr>
        </p:nvSpPr>
        <p:spPr>
          <a:xfrm>
            <a:off x="4421900" y="9949187"/>
            <a:ext cx="2394000" cy="742500"/>
          </a:xfrm>
          <a:prstGeom prst="rect">
            <a:avLst/>
          </a:prstGeom>
          <a:noFill/>
          <a:ln w="9525">
            <a:noFill/>
          </a:ln>
        </p:spPr>
        <p:txBody>
          <a:bodyPr/>
          <a:lstStyle>
            <a:lvl1pPr algn="ctr">
              <a:defRPr sz="1155"/>
            </a:lvl1pPr>
          </a:lstStyle>
          <a:p>
            <a:pPr lvl="0"/>
            <a:endParaRPr lang="zh-CN"/>
          </a:p>
        </p:txBody>
      </p:sp>
      <p:sp>
        <p:nvSpPr>
          <p:cNvPr id="1031" name="灯片编号占位符 1030"/>
          <p:cNvSpPr>
            <a:spLocks noGrp="1"/>
          </p:cNvSpPr>
          <p:nvPr>
            <p:ph type="sldNum" sz="quarter" idx="4"/>
          </p:nvPr>
        </p:nvSpPr>
        <p:spPr>
          <a:xfrm>
            <a:off x="5418000" y="9736650"/>
            <a:ext cx="1764000" cy="742500"/>
          </a:xfrm>
          <a:prstGeom prst="rect">
            <a:avLst/>
          </a:prstGeom>
          <a:noFill/>
          <a:ln w="9525">
            <a:noFill/>
          </a:ln>
        </p:spPr>
        <p:txBody>
          <a:bodyPr/>
          <a:lstStyle>
            <a:lvl1pPr algn="r">
              <a:defRPr sz="1155"/>
            </a:lvl1pPr>
          </a:lstStyle>
          <a:p>
            <a:pPr lvl="0"/>
            <a:fld id="{9A0DB2DC-4C9A-4742-B13C-FB6460FD3503}" type="slidenum">
              <a:rPr lang="zh-CN"/>
            </a:fld>
            <a:endParaRPr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dt="0"/>
  <p:txStyles>
    <p:titleStyle>
      <a:lvl1pPr marL="0" lvl="0" indent="0" algn="l" defTabSz="756285" eaLnBrk="1" fontAlgn="base" latinLnBrk="0" hangingPunct="1">
        <a:lnSpc>
          <a:spcPct val="100000"/>
        </a:lnSpc>
        <a:spcBef>
          <a:spcPct val="0"/>
        </a:spcBef>
        <a:spcAft>
          <a:spcPct val="0"/>
        </a:spcAft>
        <a:buNone/>
        <a:defRPr sz="2975" b="0" i="0" u="none" kern="1200" baseline="0">
          <a:solidFill>
            <a:schemeClr val="tx1"/>
          </a:solidFill>
          <a:latin typeface="+mj-lt"/>
          <a:ea typeface="+mj-ea"/>
          <a:cs typeface="+mj-cs"/>
        </a:defRPr>
      </a:lvl1pPr>
    </p:titleStyle>
    <p:bodyStyle>
      <a:lvl1pPr marL="0" lvl="0" indent="0" algn="l" defTabSz="756285" eaLnBrk="1" fontAlgn="base" latinLnBrk="0" hangingPunct="1">
        <a:lnSpc>
          <a:spcPct val="100000"/>
        </a:lnSpc>
        <a:spcBef>
          <a:spcPts val="80"/>
        </a:spcBef>
        <a:spcAft>
          <a:spcPct val="0"/>
        </a:spcAft>
        <a:buNone/>
        <a:defRPr sz="1765" b="0" i="0" u="none" kern="1200" baseline="0">
          <a:solidFill>
            <a:schemeClr val="tx1"/>
          </a:solidFill>
          <a:latin typeface="仿宋" panose="02010609060101010101" charset="-122"/>
          <a:ea typeface="仿宋" panose="02010609060101010101" charset="-122"/>
          <a:cs typeface="+mn-cs"/>
        </a:defRPr>
      </a:lvl1pPr>
      <a:lvl2pPr marL="378460" lvl="1" indent="0" algn="l" defTabSz="756285" eaLnBrk="1" fontAlgn="base" latinLnBrk="0" hangingPunct="1">
        <a:lnSpc>
          <a:spcPct val="100000"/>
        </a:lnSpc>
        <a:spcBef>
          <a:spcPts val="80"/>
        </a:spcBef>
        <a:spcAft>
          <a:spcPct val="0"/>
        </a:spcAft>
        <a:buNone/>
        <a:defRPr sz="2315" b="0" i="0" u="none" kern="1200" baseline="0">
          <a:solidFill>
            <a:schemeClr val="tx1"/>
          </a:solidFill>
          <a:latin typeface="仿宋" panose="02010609060101010101" charset="-122"/>
          <a:ea typeface="仿宋" panose="02010609060101010101" charset="-122"/>
          <a:cs typeface="+mn-cs"/>
        </a:defRPr>
      </a:lvl2pPr>
      <a:lvl3pPr marL="944880" lvl="2" indent="-189230" algn="l" defTabSz="756285" eaLnBrk="1" fontAlgn="base" latinLnBrk="0" hangingPunct="1">
        <a:lnSpc>
          <a:spcPct val="100000"/>
        </a:lnSpc>
        <a:spcBef>
          <a:spcPts val="80"/>
        </a:spcBef>
        <a:spcAft>
          <a:spcPct val="0"/>
        </a:spcAft>
        <a:buChar char="•"/>
        <a:defRPr sz="1985" b="0" i="0" u="none" kern="1200" baseline="0">
          <a:solidFill>
            <a:schemeClr val="tx1"/>
          </a:solidFill>
          <a:latin typeface="仿宋" panose="02010609060101010101" charset="-122"/>
          <a:ea typeface="仿宋" panose="02010609060101010101" charset="-122"/>
          <a:cs typeface="+mn-cs"/>
        </a:defRPr>
      </a:lvl3pPr>
      <a:lvl4pPr marL="1322705" lvl="3" indent="-189230" algn="l" defTabSz="756285" eaLnBrk="1" fontAlgn="base" latinLnBrk="0" hangingPunct="1">
        <a:lnSpc>
          <a:spcPct val="100000"/>
        </a:lnSpc>
        <a:spcBef>
          <a:spcPts val="80"/>
        </a:spcBef>
        <a:spcAft>
          <a:spcPct val="0"/>
        </a:spcAft>
        <a:buChar char="–"/>
        <a:defRPr sz="1655" b="0" i="0" u="none" kern="1200" baseline="0">
          <a:solidFill>
            <a:schemeClr val="tx1"/>
          </a:solidFill>
          <a:latin typeface="仿宋" panose="02010609060101010101" charset="-122"/>
          <a:ea typeface="仿宋" panose="02010609060101010101" charset="-122"/>
          <a:cs typeface="+mn-cs"/>
        </a:defRPr>
      </a:lvl4pPr>
      <a:lvl5pPr marL="1701165" lvl="4" indent="-189230" algn="l" defTabSz="756285" eaLnBrk="1" fontAlgn="base" latinLnBrk="0" hangingPunct="1">
        <a:lnSpc>
          <a:spcPct val="100000"/>
        </a:lnSpc>
        <a:spcBef>
          <a:spcPts val="80"/>
        </a:spcBef>
        <a:spcAft>
          <a:spcPct val="0"/>
        </a:spcAft>
        <a:buChar char="»"/>
        <a:defRPr sz="1655" b="0" i="0" u="none" kern="1200" baseline="0">
          <a:solidFill>
            <a:schemeClr val="tx1"/>
          </a:solidFill>
          <a:latin typeface="仿宋" panose="02010609060101010101" charset="-122"/>
          <a:ea typeface="仿宋" panose="02010609060101010101" charset="-122"/>
          <a:cs typeface="+mn-cs"/>
        </a:defRPr>
      </a:lvl5pPr>
      <a:lvl6pPr marL="2078990" lvl="5" indent="-189230" algn="l" defTabSz="756285" eaLnBrk="1" fontAlgn="base" latinLnBrk="0" hangingPunct="1">
        <a:lnSpc>
          <a:spcPct val="100000"/>
        </a:lnSpc>
        <a:spcBef>
          <a:spcPts val="80"/>
        </a:spcBef>
        <a:spcAft>
          <a:spcPct val="0"/>
        </a:spcAft>
        <a:buChar char="»"/>
        <a:defRPr sz="1655" b="0" i="0" u="none" kern="1200" baseline="0">
          <a:solidFill>
            <a:schemeClr val="tx1"/>
          </a:solidFill>
          <a:latin typeface="+mn-lt"/>
          <a:ea typeface="+mn-ea"/>
          <a:cs typeface="+mn-cs"/>
        </a:defRPr>
      </a:lvl6pPr>
      <a:lvl7pPr marL="2456815" lvl="6" indent="-189230" algn="l" defTabSz="756285" eaLnBrk="1" fontAlgn="base" latinLnBrk="0" hangingPunct="1">
        <a:lnSpc>
          <a:spcPct val="100000"/>
        </a:lnSpc>
        <a:spcBef>
          <a:spcPts val="80"/>
        </a:spcBef>
        <a:spcAft>
          <a:spcPct val="0"/>
        </a:spcAft>
        <a:buChar char="»"/>
        <a:defRPr sz="1655" b="0" i="0" u="none" kern="1200" baseline="0">
          <a:solidFill>
            <a:schemeClr val="tx1"/>
          </a:solidFill>
          <a:latin typeface="+mn-lt"/>
          <a:ea typeface="+mn-ea"/>
          <a:cs typeface="+mn-cs"/>
        </a:defRPr>
      </a:lvl7pPr>
      <a:lvl8pPr marL="2835275" lvl="7" indent="-189230" algn="l" defTabSz="756285" eaLnBrk="1" fontAlgn="base" latinLnBrk="0" hangingPunct="1">
        <a:lnSpc>
          <a:spcPct val="100000"/>
        </a:lnSpc>
        <a:spcBef>
          <a:spcPts val="80"/>
        </a:spcBef>
        <a:spcAft>
          <a:spcPct val="0"/>
        </a:spcAft>
        <a:buChar char="»"/>
        <a:defRPr sz="1655" b="0" i="0" u="none" kern="1200" baseline="0">
          <a:solidFill>
            <a:schemeClr val="tx1"/>
          </a:solidFill>
          <a:latin typeface="+mn-lt"/>
          <a:ea typeface="+mn-ea"/>
          <a:cs typeface="+mn-cs"/>
        </a:defRPr>
      </a:lvl8pPr>
      <a:lvl9pPr marL="3213100" lvl="8" indent="-189230" algn="l" defTabSz="756285" eaLnBrk="1" fontAlgn="base" latinLnBrk="0" hangingPunct="1">
        <a:lnSpc>
          <a:spcPct val="100000"/>
        </a:lnSpc>
        <a:spcBef>
          <a:spcPts val="80"/>
        </a:spcBef>
        <a:spcAft>
          <a:spcPct val="0"/>
        </a:spcAft>
        <a:buChar char="»"/>
        <a:defRPr sz="1655" b="0" i="0" u="none" kern="1200" baseline="0">
          <a:solidFill>
            <a:schemeClr val="tx1"/>
          </a:solidFill>
          <a:latin typeface="+mn-lt"/>
          <a:ea typeface="+mn-ea"/>
          <a:cs typeface="+mn-cs"/>
        </a:defRPr>
      </a:lvl9pPr>
    </p:bodyStyle>
    <p:otherStyle>
      <a:lvl1pPr marL="0" lvl="0" indent="0" algn="l" defTabSz="756285" eaLnBrk="1" fontAlgn="base" latinLnBrk="0" hangingPunct="1">
        <a:lnSpc>
          <a:spcPct val="100000"/>
        </a:lnSpc>
        <a:spcBef>
          <a:spcPct val="0"/>
        </a:spcBef>
        <a:spcAft>
          <a:spcPct val="0"/>
        </a:spcAft>
        <a:buNone/>
        <a:defRPr sz="1490" b="0" i="0" u="none" kern="1200" baseline="0">
          <a:solidFill>
            <a:schemeClr val="tx1"/>
          </a:solidFill>
          <a:latin typeface="+mn-lt"/>
          <a:ea typeface="+mn-ea"/>
          <a:cs typeface="+mn-cs"/>
        </a:defRPr>
      </a:lvl1pPr>
      <a:lvl2pPr marL="377825" lvl="1" indent="0" algn="l" defTabSz="756285"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2pPr>
      <a:lvl3pPr marL="756285" lvl="2" indent="0" algn="l" defTabSz="756285"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3pPr>
      <a:lvl4pPr marL="1134110" lvl="3" indent="0" algn="l" defTabSz="756285"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4pPr>
      <a:lvl5pPr marL="1511935" lvl="4" indent="0" algn="l" defTabSz="756285"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5pPr>
      <a:lvl6pPr marL="1889760" lvl="5" indent="0" algn="l" defTabSz="756285"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6pPr>
      <a:lvl7pPr marL="2268220" lvl="6" indent="0" algn="l" defTabSz="756285"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7pPr>
      <a:lvl8pPr marL="2646045" lvl="7" indent="0" algn="l" defTabSz="756285"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8pPr>
      <a:lvl9pPr marL="3023870" lvl="8" indent="0" algn="l" defTabSz="756285"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3.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标题 1"/>
          <p:cNvSpPr>
            <a:spLocks noGrp="1"/>
          </p:cNvSpPr>
          <p:nvPr/>
        </p:nvSpPr>
        <p:spPr>
          <a:xfrm>
            <a:off x="517370" y="3689602"/>
            <a:ext cx="6524625" cy="1564640"/>
          </a:xfrm>
          <a:prstGeom prst="rect">
            <a:avLst/>
          </a:prstGeom>
          <a:noFill/>
          <a:ln w="9525">
            <a:noFill/>
          </a:ln>
        </p:spPr>
        <p:txBody>
          <a:bodyPr anchor="t" anchorCtr="0"/>
          <a:lstStyle>
            <a:lvl1pPr marL="0" lvl="0" indent="0" algn="ctr" defTabSz="685800" eaLnBrk="1" fontAlgn="base" latinLnBrk="0" hangingPunct="1">
              <a:lnSpc>
                <a:spcPct val="100000"/>
              </a:lnSpc>
              <a:spcBef>
                <a:spcPct val="0"/>
              </a:spcBef>
              <a:spcAft>
                <a:spcPct val="0"/>
              </a:spcAft>
              <a:buNone/>
              <a:defRPr sz="2800" b="0" i="0" u="none" kern="1200" baseline="0">
                <a:solidFill>
                  <a:schemeClr val="tx1"/>
                </a:solidFill>
                <a:latin typeface="黑体" panose="02010609060101010101" charset="-122"/>
                <a:ea typeface="黑体" panose="02010609060101010101" charset="-122"/>
                <a:cs typeface="+mj-cs"/>
              </a:defRPr>
            </a:lvl1pPr>
          </a:lstStyle>
          <a:p>
            <a:pPr algn="r" defTabSz="685800">
              <a:buNone/>
            </a:pPr>
            <a:r>
              <a:rPr lang="zh-CN" altLang="en-US" kern="1200" baseline="0">
                <a:latin typeface="方正小标宋简体" panose="03000509000000000000" charset="-122"/>
                <a:ea typeface="方正小标宋简体" panose="03000509000000000000" charset="-122"/>
                <a:cs typeface="+mj-cs"/>
              </a:rPr>
              <a:t>东城区退役军人服务保障体系工作动态</a:t>
            </a:r>
            <a:br>
              <a:rPr lang="zh-CN" altLang="en-US" kern="1200" baseline="0">
                <a:latin typeface="黑体" panose="02010609060101010101" charset="-122"/>
                <a:ea typeface="黑体" panose="02010609060101010101" charset="-122"/>
                <a:cs typeface="+mj-cs"/>
              </a:rPr>
            </a:br>
            <a:br>
              <a:rPr lang="zh-CN" altLang="en-US" kern="1200" baseline="0">
                <a:latin typeface="黑体" panose="02010609060101010101" charset="-122"/>
                <a:ea typeface="黑体" panose="02010609060101010101" charset="-122"/>
                <a:cs typeface="+mj-cs"/>
              </a:rPr>
            </a:br>
            <a:r>
              <a:rPr lang="zh-CN" altLang="en-US" kern="1200" baseline="0">
                <a:latin typeface="黑体" panose="02010609060101010101" charset="-122"/>
                <a:ea typeface="黑体" panose="02010609060101010101" charset="-122"/>
                <a:cs typeface="+mj-cs"/>
              </a:rPr>
              <a:t>   </a:t>
            </a:r>
            <a:br>
              <a:rPr lang="zh-CN" altLang="en-US" sz="2000" kern="1200" baseline="0">
                <a:latin typeface="黑体" panose="02010609060101010101" charset="-122"/>
                <a:ea typeface="黑体" panose="02010609060101010101" charset="-122"/>
                <a:cs typeface="+mj-cs"/>
              </a:rPr>
            </a:br>
            <a:endParaRPr lang="zh-CN" altLang="en-US" sz="2000" kern="1200" baseline="0">
              <a:latin typeface="黑体" panose="02010609060101010101" charset="-122"/>
              <a:ea typeface="黑体" panose="02010609060101010101" charset="-122"/>
              <a:cs typeface="+mj-cs"/>
            </a:endParaRPr>
          </a:p>
        </p:txBody>
      </p:sp>
      <p:sp>
        <p:nvSpPr>
          <p:cNvPr id="4" name="标题 1"/>
          <p:cNvSpPr>
            <a:spLocks noGrp="1"/>
          </p:cNvSpPr>
          <p:nvPr/>
        </p:nvSpPr>
        <p:spPr>
          <a:xfrm>
            <a:off x="518005" y="6776337"/>
            <a:ext cx="6524625" cy="1479550"/>
          </a:xfrm>
          <a:prstGeom prst="rect">
            <a:avLst/>
          </a:prstGeom>
          <a:noFill/>
          <a:ln w="9525">
            <a:noFill/>
          </a:ln>
        </p:spPr>
        <p:txBody>
          <a:bodyPr anchor="t" anchorCtr="0"/>
          <a:lstStyle>
            <a:lvl1pPr marL="0" lvl="0" indent="0" algn="ctr" defTabSz="685800" eaLnBrk="1" fontAlgn="base" latinLnBrk="0" hangingPunct="1">
              <a:lnSpc>
                <a:spcPct val="100000"/>
              </a:lnSpc>
              <a:spcBef>
                <a:spcPct val="0"/>
              </a:spcBef>
              <a:spcAft>
                <a:spcPct val="0"/>
              </a:spcAft>
              <a:buNone/>
              <a:defRPr sz="2800" b="0" i="0" u="none" kern="1200" baseline="0">
                <a:solidFill>
                  <a:schemeClr val="tx1"/>
                </a:solidFill>
                <a:latin typeface="黑体" panose="02010609060101010101" charset="-122"/>
                <a:ea typeface="黑体" panose="02010609060101010101" charset="-122"/>
                <a:cs typeface="+mj-cs"/>
              </a:defRPr>
            </a:lvl1pPr>
          </a:lstStyle>
          <a:p>
            <a:pPr defTabSz="685800">
              <a:buNone/>
            </a:pPr>
            <a:endParaRPr lang="zh-CN" altLang="en-US" sz="1800" kern="1200" baseline="0">
              <a:latin typeface="方正小标宋简体" panose="03000509000000000000" charset="-122"/>
              <a:ea typeface="方正小标宋简体" panose="03000509000000000000" charset="-122"/>
              <a:cs typeface="+mj-cs"/>
            </a:endParaRPr>
          </a:p>
          <a:p>
            <a:pPr algn="ctr" defTabSz="685800">
              <a:buNone/>
            </a:pPr>
            <a:r>
              <a:rPr lang="zh-CN" altLang="en-US" sz="1800" kern="1200" baseline="0">
                <a:latin typeface="方正小标宋简体" panose="03000509000000000000" charset="-122"/>
                <a:ea typeface="方正小标宋简体" panose="03000509000000000000" charset="-122"/>
                <a:cs typeface="+mj-cs"/>
              </a:rPr>
              <a:t>主管：东城区退役军人事务局</a:t>
            </a:r>
            <a:endParaRPr lang="zh-CN" altLang="en-US" sz="1800" kern="1200" baseline="0">
              <a:latin typeface="方正小标宋简体" panose="03000509000000000000" charset="-122"/>
              <a:ea typeface="方正小标宋简体" panose="03000509000000000000" charset="-122"/>
              <a:cs typeface="+mj-cs"/>
            </a:endParaRPr>
          </a:p>
          <a:p>
            <a:pPr algn="ctr" defTabSz="685800">
              <a:buNone/>
            </a:pPr>
            <a:endParaRPr lang="zh-CN" altLang="en-US" sz="1800" kern="1200" baseline="0">
              <a:latin typeface="方正小标宋简体" panose="03000509000000000000" charset="-122"/>
              <a:ea typeface="方正小标宋简体" panose="03000509000000000000" charset="-122"/>
              <a:cs typeface="+mj-cs"/>
            </a:endParaRPr>
          </a:p>
          <a:p>
            <a:pPr algn="ctr" defTabSz="685800">
              <a:buNone/>
            </a:pPr>
            <a:r>
              <a:rPr lang="zh-CN" altLang="en-US" sz="1800" kern="1200" baseline="0">
                <a:latin typeface="方正小标宋简体" panose="03000509000000000000" charset="-122"/>
                <a:ea typeface="方正小标宋简体" panose="03000509000000000000" charset="-122"/>
                <a:cs typeface="+mj-cs"/>
              </a:rPr>
              <a:t>    主办：东城区退役军人服务中心</a:t>
            </a:r>
            <a:endParaRPr lang="zh-CN" altLang="en-US" sz="1800" kern="1200" baseline="0">
              <a:latin typeface="方正小标宋简体" panose="03000509000000000000" charset="-122"/>
              <a:ea typeface="方正小标宋简体" panose="03000509000000000000" charset="-122"/>
              <a:cs typeface="+mj-cs"/>
            </a:endParaRPr>
          </a:p>
        </p:txBody>
      </p:sp>
      <p:sp>
        <p:nvSpPr>
          <p:cNvPr id="5" name="标题 1"/>
          <p:cNvSpPr>
            <a:spLocks noGrp="1"/>
          </p:cNvSpPr>
          <p:nvPr/>
        </p:nvSpPr>
        <p:spPr>
          <a:xfrm>
            <a:off x="611985" y="720342"/>
            <a:ext cx="1119505" cy="704850"/>
          </a:xfrm>
          <a:prstGeom prst="rect">
            <a:avLst/>
          </a:prstGeom>
          <a:noFill/>
          <a:ln w="9525">
            <a:noFill/>
          </a:ln>
        </p:spPr>
        <p:txBody>
          <a:bodyPr anchor="t" anchorCtr="0"/>
          <a:lstStyle>
            <a:lvl1pPr marL="0" lvl="0" indent="0" algn="ctr" defTabSz="685800" eaLnBrk="1" fontAlgn="base" latinLnBrk="0" hangingPunct="1">
              <a:lnSpc>
                <a:spcPct val="100000"/>
              </a:lnSpc>
              <a:spcBef>
                <a:spcPct val="0"/>
              </a:spcBef>
              <a:spcAft>
                <a:spcPct val="0"/>
              </a:spcAft>
              <a:buNone/>
              <a:defRPr sz="2800" b="0" i="0" u="none" kern="1200" baseline="0">
                <a:solidFill>
                  <a:schemeClr val="tx1"/>
                </a:solidFill>
                <a:latin typeface="黑体" panose="02010609060101010101" charset="-122"/>
                <a:ea typeface="黑体" panose="02010609060101010101" charset="-122"/>
                <a:cs typeface="+mj-cs"/>
              </a:defRPr>
            </a:lvl1pPr>
          </a:lstStyle>
          <a:p>
            <a:pPr algn="ctr" defTabSz="685800">
              <a:buNone/>
            </a:pPr>
            <a:r>
              <a:rPr lang="en-US" altLang="zh-CN" sz="2000" baseline="0">
                <a:solidFill>
                  <a:schemeClr val="bg1"/>
                </a:solidFill>
                <a:uFillTx/>
                <a:latin typeface="方正小标宋简体" panose="03000509000000000000" charset="-122"/>
                <a:ea typeface="方正小标宋简体" panose="03000509000000000000" charset="-122"/>
                <a:cs typeface="+mj-cs"/>
              </a:rPr>
              <a:t>2023</a:t>
            </a:r>
            <a:r>
              <a:rPr lang="zh-CN" altLang="en-US" sz="2000" baseline="0">
                <a:solidFill>
                  <a:schemeClr val="bg1"/>
                </a:solidFill>
                <a:uFillTx/>
                <a:latin typeface="方正小标宋简体" panose="03000509000000000000" charset="-122"/>
                <a:ea typeface="方正小标宋简体" panose="03000509000000000000" charset="-122"/>
                <a:cs typeface="+mj-cs"/>
              </a:rPr>
              <a:t>年</a:t>
            </a:r>
            <a:endParaRPr lang="zh-CN" altLang="en-US" sz="2000" baseline="0">
              <a:solidFill>
                <a:schemeClr val="bg1"/>
              </a:solidFill>
              <a:uFillTx/>
              <a:latin typeface="方正小标宋简体" panose="03000509000000000000" charset="-122"/>
              <a:ea typeface="方正小标宋简体" panose="03000509000000000000" charset="-122"/>
              <a:cs typeface="+mj-cs"/>
            </a:endParaRPr>
          </a:p>
          <a:p>
            <a:pPr algn="ctr" defTabSz="685800">
              <a:buNone/>
            </a:pPr>
            <a:r>
              <a:rPr lang="zh-CN" altLang="en-US" sz="1800" baseline="0">
                <a:solidFill>
                  <a:schemeClr val="bg1"/>
                </a:solidFill>
                <a:uFillTx/>
                <a:latin typeface="方正小标宋简体" panose="03000509000000000000" charset="-122"/>
                <a:ea typeface="方正小标宋简体" panose="03000509000000000000" charset="-122"/>
                <a:cs typeface="+mj-cs"/>
              </a:rPr>
              <a:t>总第</a:t>
            </a:r>
            <a:r>
              <a:rPr lang="en-US" altLang="zh-CN" sz="1800" baseline="0">
                <a:solidFill>
                  <a:schemeClr val="bg1"/>
                </a:solidFill>
                <a:uFillTx/>
                <a:latin typeface="方正小标宋简体" panose="03000509000000000000" charset="-122"/>
                <a:ea typeface="方正小标宋简体" panose="03000509000000000000" charset="-122"/>
                <a:cs typeface="+mj-cs"/>
              </a:rPr>
              <a:t>36</a:t>
            </a:r>
            <a:r>
              <a:rPr lang="zh-CN" altLang="en-US" sz="1800" baseline="0">
                <a:solidFill>
                  <a:schemeClr val="bg1"/>
                </a:solidFill>
                <a:uFillTx/>
                <a:latin typeface="方正小标宋简体" panose="03000509000000000000" charset="-122"/>
                <a:ea typeface="方正小标宋简体" panose="03000509000000000000" charset="-122"/>
                <a:cs typeface="+mj-cs"/>
              </a:rPr>
              <a:t>期</a:t>
            </a:r>
            <a:br>
              <a:rPr lang="zh-CN" altLang="en-US" kern="1200" baseline="0">
                <a:latin typeface="黑体" panose="02010609060101010101" charset="-122"/>
                <a:ea typeface="黑体" panose="02010609060101010101" charset="-122"/>
                <a:cs typeface="+mj-cs"/>
              </a:rPr>
            </a:br>
            <a:br>
              <a:rPr lang="zh-CN" altLang="en-US" kern="1200" baseline="0">
                <a:latin typeface="黑体" panose="02010609060101010101" charset="-122"/>
                <a:ea typeface="黑体" panose="02010609060101010101" charset="-122"/>
                <a:cs typeface="+mj-cs"/>
              </a:rPr>
            </a:br>
            <a:r>
              <a:rPr lang="zh-CN" altLang="en-US" kern="1200" baseline="0">
                <a:latin typeface="黑体" panose="02010609060101010101" charset="-122"/>
                <a:ea typeface="黑体" panose="02010609060101010101" charset="-122"/>
                <a:cs typeface="+mj-cs"/>
              </a:rPr>
              <a:t>   </a:t>
            </a:r>
            <a:br>
              <a:rPr lang="zh-CN" altLang="en-US" sz="2000" kern="1200" baseline="0">
                <a:latin typeface="黑体" panose="02010609060101010101" charset="-122"/>
                <a:ea typeface="黑体" panose="02010609060101010101" charset="-122"/>
                <a:cs typeface="+mj-cs"/>
              </a:rPr>
            </a:br>
            <a:endParaRPr lang="zh-CN" altLang="en-US" sz="2000" kern="1200" baseline="0">
              <a:latin typeface="黑体" panose="02010609060101010101" charset="-122"/>
              <a:ea typeface="黑体" panose="02010609060101010101" charset="-122"/>
              <a:cs typeface="+mj-cs"/>
            </a:endParaRPr>
          </a:p>
        </p:txBody>
      </p:sp>
      <p:sp>
        <p:nvSpPr>
          <p:cNvPr id="6" name="标题 1"/>
          <p:cNvSpPr>
            <a:spLocks noGrp="1"/>
          </p:cNvSpPr>
          <p:nvPr/>
        </p:nvSpPr>
        <p:spPr>
          <a:xfrm>
            <a:off x="5616420" y="720342"/>
            <a:ext cx="1339850" cy="704850"/>
          </a:xfrm>
          <a:prstGeom prst="rect">
            <a:avLst/>
          </a:prstGeom>
          <a:noFill/>
          <a:ln w="9525">
            <a:noFill/>
          </a:ln>
        </p:spPr>
        <p:txBody>
          <a:bodyPr anchor="t" anchorCtr="0"/>
          <a:lstStyle>
            <a:lvl1pPr marL="0" lvl="0" indent="0" algn="ctr" defTabSz="685800" eaLnBrk="1" fontAlgn="base" latinLnBrk="0" hangingPunct="1">
              <a:lnSpc>
                <a:spcPct val="100000"/>
              </a:lnSpc>
              <a:spcBef>
                <a:spcPct val="0"/>
              </a:spcBef>
              <a:spcAft>
                <a:spcPct val="0"/>
              </a:spcAft>
              <a:buNone/>
              <a:defRPr sz="2800" b="0" i="0" u="none" kern="1200" baseline="0">
                <a:solidFill>
                  <a:schemeClr val="tx1"/>
                </a:solidFill>
                <a:latin typeface="黑体" panose="02010609060101010101" charset="-122"/>
                <a:ea typeface="黑体" panose="02010609060101010101" charset="-122"/>
                <a:cs typeface="+mj-cs"/>
              </a:defRPr>
            </a:lvl1pPr>
          </a:lstStyle>
          <a:p>
            <a:pPr algn="r" defTabSz="685800">
              <a:buNone/>
            </a:pPr>
            <a:r>
              <a:rPr lang="en-US" altLang="zh-CN" sz="2000" kern="1200" baseline="0">
                <a:solidFill>
                  <a:schemeClr val="bg1"/>
                </a:solidFill>
                <a:uFillTx/>
                <a:latin typeface="方正小标宋简体" panose="03000509000000000000" charset="-122"/>
                <a:ea typeface="方正小标宋简体" panose="03000509000000000000" charset="-122"/>
                <a:cs typeface="+mj-cs"/>
              </a:rPr>
              <a:t>内部资料</a:t>
            </a:r>
            <a:br>
              <a:rPr lang="en-US" altLang="zh-CN" sz="2000" kern="1200" baseline="0">
                <a:solidFill>
                  <a:schemeClr val="bg1"/>
                </a:solidFill>
                <a:uFillTx/>
                <a:latin typeface="方正小标宋简体" panose="03000509000000000000" charset="-122"/>
                <a:ea typeface="方正小标宋简体" panose="03000509000000000000" charset="-122"/>
                <a:cs typeface="+mj-cs"/>
              </a:rPr>
            </a:br>
            <a:r>
              <a:rPr lang="en-US" altLang="zh-CN" sz="2000" kern="1200" baseline="0">
                <a:solidFill>
                  <a:schemeClr val="bg1"/>
                </a:solidFill>
                <a:uFillTx/>
                <a:latin typeface="方正小标宋简体" panose="03000509000000000000" charset="-122"/>
                <a:ea typeface="方正小标宋简体" panose="03000509000000000000" charset="-122"/>
                <a:cs typeface="+mj-cs"/>
              </a:rPr>
              <a:t>注意保存</a:t>
            </a:r>
            <a:br>
              <a:rPr lang="zh-CN" altLang="en-US" sz="1800" kern="1200" baseline="0">
                <a:solidFill>
                  <a:schemeClr val="bg1"/>
                </a:solidFill>
                <a:latin typeface="黑体" panose="02010609060101010101" charset="-122"/>
                <a:ea typeface="黑体" panose="02010609060101010101" charset="-122"/>
                <a:cs typeface="+mj-cs"/>
              </a:rPr>
            </a:br>
            <a:r>
              <a:rPr lang="zh-CN" altLang="en-US" kern="1200" baseline="0">
                <a:latin typeface="黑体" panose="02010609060101010101" charset="-122"/>
                <a:ea typeface="黑体" panose="02010609060101010101" charset="-122"/>
                <a:cs typeface="+mj-cs"/>
              </a:rPr>
              <a:t>   </a:t>
            </a:r>
            <a:br>
              <a:rPr lang="zh-CN" altLang="en-US" sz="2000" kern="1200" baseline="0">
                <a:latin typeface="黑体" panose="02010609060101010101" charset="-122"/>
                <a:ea typeface="黑体" panose="02010609060101010101" charset="-122"/>
                <a:cs typeface="+mj-cs"/>
              </a:rPr>
            </a:br>
            <a:endParaRPr lang="zh-CN" altLang="en-US" sz="2000" kern="1200" baseline="0">
              <a:latin typeface="黑体" panose="02010609060101010101" charset="-122"/>
              <a:ea typeface="黑体" panose="02010609060101010101" charset="-122"/>
              <a:cs typeface="+mj-cs"/>
            </a:endParaRPr>
          </a:p>
        </p:txBody>
      </p:sp>
      <p:pic>
        <p:nvPicPr>
          <p:cNvPr id="7" name="图片 6" descr="微信图片_20230328163028"/>
          <p:cNvPicPr>
            <a:picLocks noChangeAspect="1"/>
          </p:cNvPicPr>
          <p:nvPr/>
        </p:nvPicPr>
        <p:blipFill>
          <a:blip r:embed="rId1"/>
          <a:stretch>
            <a:fillRect/>
          </a:stretch>
        </p:blipFill>
        <p:spPr>
          <a:xfrm>
            <a:off x="3197705" y="8351137"/>
            <a:ext cx="1162685" cy="1162685"/>
          </a:xfrm>
          <a:prstGeom prst="rect">
            <a:avLst/>
          </a:prstGeom>
        </p:spPr>
      </p:pic>
      <p:sp>
        <p:nvSpPr>
          <p:cNvPr id="2" name="文本框 1"/>
          <p:cNvSpPr txBox="1"/>
          <p:nvPr/>
        </p:nvSpPr>
        <p:spPr>
          <a:xfrm>
            <a:off x="2324100" y="9608820"/>
            <a:ext cx="2910840" cy="368300"/>
          </a:xfrm>
          <a:prstGeom prst="rect">
            <a:avLst/>
          </a:prstGeom>
          <a:noFill/>
        </p:spPr>
        <p:txBody>
          <a:bodyPr wrap="square" rtlCol="0">
            <a:spAutoFit/>
          </a:bodyPr>
          <a:p>
            <a:r>
              <a:rPr lang="en-US" altLang="zh-CN">
                <a:latin typeface="仿宋" panose="02010609060101010101" charset="-122"/>
                <a:ea typeface="仿宋" panose="02010609060101010101" charset="-122"/>
              </a:rPr>
              <a:t>“</a:t>
            </a:r>
            <a:r>
              <a:rPr lang="zh-CN" altLang="en-US">
                <a:latin typeface="仿宋" panose="02010609060101010101" charset="-122"/>
                <a:ea typeface="仿宋" panose="02010609060101010101" charset="-122"/>
              </a:rPr>
              <a:t>东城退役军人</a:t>
            </a:r>
            <a:r>
              <a:rPr lang="en-US" altLang="zh-CN">
                <a:latin typeface="仿宋" panose="02010609060101010101" charset="-122"/>
                <a:ea typeface="仿宋" panose="02010609060101010101" charset="-122"/>
              </a:rPr>
              <a:t>”</a:t>
            </a:r>
            <a:r>
              <a:rPr lang="zh-CN" altLang="en-US">
                <a:latin typeface="仿宋" panose="02010609060101010101" charset="-122"/>
                <a:ea typeface="仿宋" panose="02010609060101010101" charset="-122"/>
              </a:rPr>
              <a:t>公众号</a:t>
            </a:r>
            <a:endParaRPr lang="zh-CN" altLang="en-US">
              <a:latin typeface="仿宋" panose="02010609060101010101" charset="-122"/>
              <a:ea typeface="仿宋"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页脚占位符 7"/>
          <p:cNvSpPr>
            <a:spLocks noGrp="1"/>
          </p:cNvSpPr>
          <p:nvPr>
            <p:ph type="ftr" sz="quarter" idx="11"/>
          </p:nvPr>
        </p:nvSpPr>
        <p:spPr/>
        <p:txBody>
          <a:bodyPr/>
          <a:p>
            <a:pPr lvl="0"/>
            <a:r>
              <a:rPr lang="en-US" altLang="zh-CN"/>
              <a:t>8</a:t>
            </a:r>
            <a:endParaRPr lang="en-US" altLang="zh-CN"/>
          </a:p>
        </p:txBody>
      </p:sp>
      <p:grpSp>
        <p:nvGrpSpPr>
          <p:cNvPr id="9" name="组合 8"/>
          <p:cNvGrpSpPr/>
          <p:nvPr/>
        </p:nvGrpSpPr>
        <p:grpSpPr>
          <a:xfrm>
            <a:off x="1045845" y="7272020"/>
            <a:ext cx="5683250" cy="2155190"/>
            <a:chOff x="1642" y="11188"/>
            <a:chExt cx="8950" cy="3394"/>
          </a:xfrm>
        </p:grpSpPr>
        <p:sp>
          <p:nvSpPr>
            <p:cNvPr id="17" name="文本占位符 2"/>
            <p:cNvSpPr>
              <a:spLocks noGrp="1"/>
            </p:cNvSpPr>
            <p:nvPr/>
          </p:nvSpPr>
          <p:spPr>
            <a:xfrm>
              <a:off x="6120" y="11188"/>
              <a:ext cx="4472" cy="3394"/>
            </a:xfrm>
            <a:prstGeom prst="rect">
              <a:avLst/>
            </a:prstGeom>
            <a:noFill/>
            <a:ln w="9525">
              <a:noFill/>
            </a:ln>
          </p:spPr>
          <p:txBody>
            <a:bodyPr anchor="t" anchorCtr="0"/>
            <a:p>
              <a:pPr indent="457200" algn="just">
                <a:lnSpc>
                  <a:spcPts val="2800"/>
                </a:lnSpc>
              </a:pPr>
              <a:r>
                <a:rPr sz="1600">
                  <a:ea typeface="仿宋" panose="02010609060101010101" charset="-122"/>
                </a:rPr>
                <a:t>6月6日，</a:t>
              </a:r>
              <a:r>
                <a:rPr lang="zh-CN" sz="1600">
                  <a:ea typeface="仿宋" panose="02010609060101010101" charset="-122"/>
                </a:rPr>
                <a:t>崇外街道</a:t>
              </a:r>
              <a:r>
                <a:rPr sz="1600">
                  <a:ea typeface="仿宋" panose="02010609060101010101" charset="-122"/>
                  <a:sym typeface="+mn-ea"/>
                </a:rPr>
                <a:t>崇文门东大街退役军人服务站携手海德堡口腔医院</a:t>
              </a:r>
              <a:r>
                <a:rPr lang="zh-CN" sz="1600">
                  <a:ea typeface="仿宋" panose="02010609060101010101" charset="-122"/>
                  <a:sym typeface="+mn-ea"/>
                </a:rPr>
                <a:t>为辖区退役军人开展</a:t>
              </a:r>
              <a:r>
                <a:rPr sz="1600">
                  <a:ea typeface="仿宋" panose="02010609060101010101" charset="-122"/>
                </a:rPr>
                <a:t>“关爱老兵 </a:t>
              </a:r>
              <a:r>
                <a:rPr lang="zh-CN" sz="1600">
                  <a:ea typeface="仿宋" panose="02010609060101010101" charset="-122"/>
                </a:rPr>
                <a:t>，</a:t>
              </a:r>
              <a:r>
                <a:rPr sz="1600">
                  <a:ea typeface="仿宋" panose="02010609060101010101" charset="-122"/>
                </a:rPr>
                <a:t>健康先行”口腔义诊活动</a:t>
              </a:r>
              <a:r>
                <a:rPr lang="zh-CN" sz="1600">
                  <a:ea typeface="仿宋" panose="02010609060101010101" charset="-122"/>
                </a:rPr>
                <a:t>。</a:t>
              </a:r>
              <a:endParaRPr lang="zh-CN" sz="1600">
                <a:ea typeface="仿宋" panose="02010609060101010101" charset="-122"/>
              </a:endParaRPr>
            </a:p>
          </p:txBody>
        </p:sp>
        <p:pic>
          <p:nvPicPr>
            <p:cNvPr id="7" name="图片 1" descr="D:\工作\军服中心\退役军人服务保障体系工作动态\工作动态第36期\图片17.png图片17"/>
            <p:cNvPicPr>
              <a:picLocks noChangeAspect="1" noChangeArrowheads="1"/>
            </p:cNvPicPr>
            <p:nvPr/>
          </p:nvPicPr>
          <p:blipFill>
            <a:blip r:embed="rId1"/>
            <a:srcRect/>
            <a:stretch>
              <a:fillRect/>
            </a:stretch>
          </p:blipFill>
          <p:spPr>
            <a:xfrm>
              <a:off x="1642" y="11328"/>
              <a:ext cx="3686" cy="2767"/>
            </a:xfrm>
            <a:prstGeom prst="rect">
              <a:avLst/>
            </a:prstGeom>
            <a:noFill/>
            <a:ln>
              <a:noFill/>
            </a:ln>
          </p:spPr>
        </p:pic>
      </p:grpSp>
      <p:grpSp>
        <p:nvGrpSpPr>
          <p:cNvPr id="5" name="组合 4"/>
          <p:cNvGrpSpPr/>
          <p:nvPr/>
        </p:nvGrpSpPr>
        <p:grpSpPr>
          <a:xfrm>
            <a:off x="1044461" y="4229735"/>
            <a:ext cx="5745761" cy="1849755"/>
            <a:chOff x="1968" y="7151"/>
            <a:chExt cx="8152" cy="2913"/>
          </a:xfrm>
        </p:grpSpPr>
        <p:pic>
          <p:nvPicPr>
            <p:cNvPr id="6" name="图片 1" descr="D:\工作\军服中心\退役军人服务保障体系工作动态\工作动态第36期\图片9.png图片9"/>
            <p:cNvPicPr>
              <a:picLocks noChangeAspect="1" noChangeArrowheads="1"/>
            </p:cNvPicPr>
            <p:nvPr/>
          </p:nvPicPr>
          <p:blipFill>
            <a:blip r:embed="rId2"/>
            <a:srcRect/>
            <a:stretch>
              <a:fillRect/>
            </a:stretch>
          </p:blipFill>
          <p:spPr>
            <a:xfrm>
              <a:off x="1968" y="7297"/>
              <a:ext cx="3324" cy="2767"/>
            </a:xfrm>
            <a:prstGeom prst="rect">
              <a:avLst/>
            </a:prstGeom>
            <a:noFill/>
            <a:ln>
              <a:noFill/>
            </a:ln>
          </p:spPr>
        </p:pic>
        <p:sp>
          <p:nvSpPr>
            <p:cNvPr id="13" name="文本占位符 2"/>
            <p:cNvSpPr>
              <a:spLocks noGrp="1"/>
            </p:cNvSpPr>
            <p:nvPr/>
          </p:nvSpPr>
          <p:spPr>
            <a:xfrm>
              <a:off x="6112" y="7151"/>
              <a:ext cx="4008" cy="2664"/>
            </a:xfrm>
            <a:prstGeom prst="rect">
              <a:avLst/>
            </a:prstGeom>
            <a:noFill/>
            <a:ln w="9525">
              <a:noFill/>
            </a:ln>
          </p:spPr>
          <p:txBody>
            <a:bodyPr anchor="t" anchorCtr="0"/>
            <a:p>
              <a:pPr indent="457200" algn="just">
                <a:lnSpc>
                  <a:spcPts val="2800"/>
                </a:lnSpc>
              </a:pPr>
              <a:r>
                <a:rPr lang="zh-CN" sz="1600">
                  <a:ea typeface="仿宋" panose="02010609060101010101" charset="-122"/>
                </a:rPr>
                <a:t>朝阳门街道</a:t>
              </a:r>
              <a:r>
                <a:rPr sz="1600">
                  <a:ea typeface="仿宋" panose="02010609060101010101" charset="-122"/>
                </a:rPr>
                <a:t>史家社区</a:t>
              </a:r>
              <a:r>
                <a:rPr lang="zh-CN" sz="1600">
                  <a:ea typeface="仿宋" panose="02010609060101010101" charset="-122"/>
                </a:rPr>
                <a:t>退役军人服务站工作人员</a:t>
              </a:r>
              <a:r>
                <a:rPr sz="1600">
                  <a:ea typeface="仿宋" panose="02010609060101010101" charset="-122"/>
                </a:rPr>
                <a:t>看望</a:t>
              </a:r>
              <a:r>
                <a:rPr lang="zh-CN" sz="1600">
                  <a:ea typeface="仿宋" panose="02010609060101010101" charset="-122"/>
                </a:rPr>
                <a:t>辖区</a:t>
              </a:r>
              <a:r>
                <a:rPr sz="1600">
                  <a:ea typeface="仿宋" panose="02010609060101010101" charset="-122"/>
                </a:rPr>
                <a:t>80岁以上高龄退役军人</a:t>
              </a:r>
              <a:r>
                <a:rPr lang="zh-CN" sz="1600">
                  <a:ea typeface="仿宋" panose="02010609060101010101" charset="-122"/>
                </a:rPr>
                <a:t>，并为老人</a:t>
              </a:r>
              <a:r>
                <a:rPr sz="1600">
                  <a:ea typeface="仿宋" panose="02010609060101010101" charset="-122"/>
                </a:rPr>
                <a:t>送</a:t>
              </a:r>
              <a:r>
                <a:rPr lang="zh-CN" sz="1600">
                  <a:ea typeface="仿宋" panose="02010609060101010101" charset="-122"/>
                </a:rPr>
                <a:t>去</a:t>
              </a:r>
              <a:r>
                <a:rPr sz="1600">
                  <a:ea typeface="仿宋" panose="02010609060101010101" charset="-122"/>
                </a:rPr>
                <a:t>老北京传统小吃和诚挚美好的祝福。</a:t>
              </a:r>
              <a:endParaRPr sz="1600">
                <a:ea typeface="仿宋" panose="02010609060101010101" charset="-122"/>
              </a:endParaRPr>
            </a:p>
          </p:txBody>
        </p:sp>
      </p:grpSp>
      <p:grpSp>
        <p:nvGrpSpPr>
          <p:cNvPr id="14" name="组合 13"/>
          <p:cNvGrpSpPr/>
          <p:nvPr/>
        </p:nvGrpSpPr>
        <p:grpSpPr>
          <a:xfrm>
            <a:off x="1044287" y="967115"/>
            <a:ext cx="5903634" cy="2289572"/>
            <a:chOff x="2078" y="6958"/>
            <a:chExt cx="8376" cy="3194"/>
          </a:xfrm>
        </p:grpSpPr>
        <p:pic>
          <p:nvPicPr>
            <p:cNvPr id="15" name="图片 1" descr="D:\工作\军服中心\退役军人服务保障体系工作动态\工作动态第36期\图片14.png图片14"/>
            <p:cNvPicPr>
              <a:picLocks noChangeAspect="1" noChangeArrowheads="1"/>
            </p:cNvPicPr>
            <p:nvPr/>
          </p:nvPicPr>
          <p:blipFill>
            <a:blip r:embed="rId3"/>
            <a:srcRect/>
            <a:stretch>
              <a:fillRect/>
            </a:stretch>
          </p:blipFill>
          <p:spPr>
            <a:xfrm>
              <a:off x="2078" y="7125"/>
              <a:ext cx="3324" cy="2453"/>
            </a:xfrm>
            <a:prstGeom prst="rect">
              <a:avLst/>
            </a:prstGeom>
            <a:noFill/>
            <a:ln>
              <a:noFill/>
            </a:ln>
          </p:spPr>
        </p:pic>
        <p:sp>
          <p:nvSpPr>
            <p:cNvPr id="16" name="文本占位符 2"/>
            <p:cNvSpPr>
              <a:spLocks noGrp="1"/>
            </p:cNvSpPr>
            <p:nvPr/>
          </p:nvSpPr>
          <p:spPr>
            <a:xfrm>
              <a:off x="6211" y="6958"/>
              <a:ext cx="4243" cy="3194"/>
            </a:xfrm>
            <a:prstGeom prst="rect">
              <a:avLst/>
            </a:prstGeom>
            <a:noFill/>
            <a:ln w="9525">
              <a:noFill/>
            </a:ln>
          </p:spPr>
          <p:txBody>
            <a:bodyPr anchor="t" anchorCtr="0"/>
            <a:p>
              <a:pPr indent="457200" algn="just">
                <a:lnSpc>
                  <a:spcPts val="2800"/>
                </a:lnSpc>
              </a:pPr>
              <a:r>
                <a:rPr sz="1600">
                  <a:ea typeface="仿宋" panose="02010609060101010101" charset="-122"/>
                </a:rPr>
                <a:t>为进一步弘扬拥军优属、拥政爱民的光荣传统，</a:t>
              </a:r>
              <a:r>
                <a:rPr sz="1600">
                  <a:ea typeface="仿宋" panose="02010609060101010101" charset="-122"/>
                  <a:sym typeface="+mn-ea"/>
                </a:rPr>
                <a:t>在七一来临之际，</a:t>
              </a:r>
              <a:r>
                <a:rPr lang="zh-CN" sz="1600">
                  <a:ea typeface="仿宋" panose="02010609060101010101" charset="-122"/>
                  <a:sym typeface="+mn-ea"/>
                </a:rPr>
                <a:t>朝阳门街道</a:t>
              </a:r>
              <a:r>
                <a:rPr sz="1600">
                  <a:ea typeface="仿宋" panose="02010609060101010101" charset="-122"/>
                </a:rPr>
                <a:t>朝西社区</a:t>
              </a:r>
              <a:r>
                <a:rPr lang="zh-CN" sz="1600">
                  <a:ea typeface="仿宋" panose="02010609060101010101" charset="-122"/>
                </a:rPr>
                <a:t>退役军人服务站慰问辖区</a:t>
              </a:r>
              <a:r>
                <a:rPr sz="1600">
                  <a:ea typeface="仿宋" panose="02010609060101010101" charset="-122"/>
                </a:rPr>
                <a:t>困难党员</a:t>
              </a:r>
              <a:r>
                <a:rPr lang="zh-CN" sz="1600">
                  <a:ea typeface="仿宋" panose="02010609060101010101" charset="-122"/>
                </a:rPr>
                <a:t>退役</a:t>
              </a:r>
              <a:r>
                <a:rPr sz="1600">
                  <a:ea typeface="仿宋" panose="02010609060101010101" charset="-122"/>
                </a:rPr>
                <a:t>军人李</a:t>
              </a:r>
              <a:r>
                <a:rPr lang="zh-CN" sz="1600">
                  <a:ea typeface="仿宋" panose="02010609060101010101" charset="-122"/>
                </a:rPr>
                <a:t>先生</a:t>
              </a:r>
              <a:r>
                <a:rPr sz="1600">
                  <a:ea typeface="仿宋" panose="02010609060101010101" charset="-122"/>
                </a:rPr>
                <a:t>，</a:t>
              </a:r>
              <a:r>
                <a:rPr lang="zh-CN" sz="1600">
                  <a:ea typeface="仿宋" panose="02010609060101010101" charset="-122"/>
                </a:rPr>
                <a:t>并向其</a:t>
              </a:r>
              <a:r>
                <a:rPr sz="1600">
                  <a:ea typeface="仿宋" panose="02010609060101010101" charset="-122"/>
                </a:rPr>
                <a:t>送去</a:t>
              </a:r>
              <a:r>
                <a:rPr lang="zh-CN" sz="1600">
                  <a:ea typeface="仿宋" panose="02010609060101010101" charset="-122"/>
                </a:rPr>
                <a:t>了慰问品</a:t>
              </a:r>
              <a:r>
                <a:rPr sz="1600">
                  <a:ea typeface="仿宋" panose="02010609060101010101" charset="-122"/>
                </a:rPr>
                <a:t>。</a:t>
              </a:r>
              <a:endParaRPr sz="1600">
                <a:ea typeface="仿宋" panose="02010609060101010101" charset="-122"/>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页脚占位符 1"/>
          <p:cNvSpPr>
            <a:spLocks noGrp="1"/>
          </p:cNvSpPr>
          <p:nvPr>
            <p:ph type="ftr" sz="quarter" idx="11"/>
          </p:nvPr>
        </p:nvSpPr>
        <p:spPr/>
        <p:txBody>
          <a:bodyPr/>
          <a:p>
            <a:pPr lvl="0"/>
            <a:r>
              <a:rPr lang="en-US" altLang="zh-CN"/>
              <a:t>9</a:t>
            </a:r>
            <a:endParaRPr lang="en-US" altLang="zh-CN"/>
          </a:p>
        </p:txBody>
      </p:sp>
      <p:grpSp>
        <p:nvGrpSpPr>
          <p:cNvPr id="13" name="组合 12"/>
          <p:cNvGrpSpPr/>
          <p:nvPr/>
        </p:nvGrpSpPr>
        <p:grpSpPr>
          <a:xfrm>
            <a:off x="750415" y="6860792"/>
            <a:ext cx="6065520" cy="3160395"/>
            <a:chOff x="1869" y="6476"/>
            <a:chExt cx="9552" cy="4977"/>
          </a:xfrm>
        </p:grpSpPr>
        <p:pic>
          <p:nvPicPr>
            <p:cNvPr id="14" name="图片 1" descr="D:\工作\军服中心\退役军人服务保障体系工作动态\工作动态第36期\图片20.png图片20"/>
            <p:cNvPicPr>
              <a:picLocks noChangeAspect="1" noChangeArrowheads="1"/>
            </p:cNvPicPr>
            <p:nvPr/>
          </p:nvPicPr>
          <p:blipFill>
            <a:blip r:embed="rId1"/>
            <a:srcRect/>
            <a:stretch>
              <a:fillRect/>
            </a:stretch>
          </p:blipFill>
          <p:spPr>
            <a:xfrm>
              <a:off x="1869" y="7562"/>
              <a:ext cx="3404" cy="2555"/>
            </a:xfrm>
            <a:prstGeom prst="rect">
              <a:avLst/>
            </a:prstGeom>
            <a:noFill/>
            <a:ln>
              <a:noFill/>
            </a:ln>
          </p:spPr>
        </p:pic>
        <p:sp>
          <p:nvSpPr>
            <p:cNvPr id="15" name="文本占位符 2"/>
            <p:cNvSpPr>
              <a:spLocks noGrp="1"/>
            </p:cNvSpPr>
            <p:nvPr/>
          </p:nvSpPr>
          <p:spPr>
            <a:xfrm>
              <a:off x="6431" y="6476"/>
              <a:ext cx="4990" cy="4977"/>
            </a:xfrm>
            <a:prstGeom prst="rect">
              <a:avLst/>
            </a:prstGeom>
            <a:noFill/>
            <a:ln w="9525">
              <a:noFill/>
            </a:ln>
          </p:spPr>
          <p:txBody>
            <a:bodyPr anchor="t" anchorCtr="0"/>
            <a:p>
              <a:pPr indent="457200" algn="just">
                <a:lnSpc>
                  <a:spcPts val="2800"/>
                </a:lnSpc>
              </a:pPr>
              <a:r>
                <a:rPr sz="1600">
                  <a:ea typeface="仿宋" panose="02010609060101010101" charset="-122"/>
                </a:rPr>
                <a:t>6月20日，东花市街道北里东区</a:t>
              </a:r>
              <a:r>
                <a:rPr lang="zh-CN" sz="1600">
                  <a:ea typeface="仿宋" panose="02010609060101010101" charset="-122"/>
                </a:rPr>
                <a:t>社区</a:t>
              </a:r>
              <a:r>
                <a:rPr sz="1600">
                  <a:ea typeface="仿宋" panose="02010609060101010101" charset="-122"/>
                </a:rPr>
                <a:t>退役军人服务站</a:t>
              </a:r>
              <a:r>
                <a:rPr lang="zh-CN" sz="1600">
                  <a:ea typeface="仿宋" panose="02010609060101010101" charset="-122"/>
                </a:rPr>
                <a:t>组织辖区退役军人</a:t>
              </a:r>
              <a:r>
                <a:rPr sz="1600">
                  <a:ea typeface="仿宋" panose="02010609060101010101" charset="-122"/>
                </a:rPr>
                <a:t>开展“庆端午，迎七一”的特色文艺党课</a:t>
              </a:r>
              <a:r>
                <a:rPr lang="zh-CN" sz="1600">
                  <a:ea typeface="仿宋" panose="02010609060101010101" charset="-122"/>
                </a:rPr>
                <a:t>。活动围绕党的二十大精神，以“粽香话初心”、“楚韵新风国潮文化节 ”为主题，开展集体合唱、诗歌朗诵、乐器独奏多种形式文艺表演。</a:t>
              </a:r>
              <a:endParaRPr lang="zh-CN" sz="1600">
                <a:ea typeface="仿宋" panose="02010609060101010101" charset="-122"/>
              </a:endParaRPr>
            </a:p>
          </p:txBody>
        </p:sp>
      </p:grpSp>
      <p:grpSp>
        <p:nvGrpSpPr>
          <p:cNvPr id="16" name="组合 15"/>
          <p:cNvGrpSpPr/>
          <p:nvPr/>
        </p:nvGrpSpPr>
        <p:grpSpPr>
          <a:xfrm>
            <a:off x="750570" y="3902710"/>
            <a:ext cx="6064250" cy="2284095"/>
            <a:chOff x="1080" y="1238"/>
            <a:chExt cx="9550" cy="3597"/>
          </a:xfrm>
        </p:grpSpPr>
        <p:pic>
          <p:nvPicPr>
            <p:cNvPr id="17" name="图片 1" descr="D:\工作\军服中心\退役军人服务保障体系工作动态\工作动态第36期\图片19.png图片19"/>
            <p:cNvPicPr>
              <a:picLocks noChangeAspect="1" noChangeArrowheads="1"/>
            </p:cNvPicPr>
            <p:nvPr/>
          </p:nvPicPr>
          <p:blipFill>
            <a:blip r:embed="rId2"/>
            <a:srcRect/>
            <a:stretch>
              <a:fillRect/>
            </a:stretch>
          </p:blipFill>
          <p:spPr>
            <a:xfrm>
              <a:off x="1080" y="1884"/>
              <a:ext cx="3405" cy="2563"/>
            </a:xfrm>
            <a:prstGeom prst="rect">
              <a:avLst/>
            </a:prstGeom>
            <a:noFill/>
            <a:ln>
              <a:noFill/>
            </a:ln>
          </p:spPr>
        </p:pic>
        <p:sp>
          <p:nvSpPr>
            <p:cNvPr id="18" name="文本占位符 2"/>
            <p:cNvSpPr>
              <a:spLocks noGrp="1"/>
            </p:cNvSpPr>
            <p:nvPr/>
          </p:nvSpPr>
          <p:spPr>
            <a:xfrm>
              <a:off x="5641" y="1238"/>
              <a:ext cx="4989" cy="3597"/>
            </a:xfrm>
            <a:prstGeom prst="rect">
              <a:avLst/>
            </a:prstGeom>
            <a:noFill/>
            <a:ln w="9525">
              <a:noFill/>
            </a:ln>
          </p:spPr>
          <p:txBody>
            <a:bodyPr anchor="t" anchorCtr="0"/>
            <a:p>
              <a:pPr indent="457200" algn="just">
                <a:lnSpc>
                  <a:spcPts val="2800"/>
                </a:lnSpc>
              </a:pPr>
              <a:r>
                <a:rPr sz="1600">
                  <a:ea typeface="仿宋" panose="02010609060101010101" charset="-122"/>
                </a:rPr>
                <a:t>为丰富社区退役军人的文化生活，创建文明和谐的社区环境，同时大力弘扬民族传统文化，</a:t>
              </a:r>
              <a:r>
                <a:rPr lang="zh-CN" sz="1600">
                  <a:ea typeface="仿宋" panose="02010609060101010101" charset="-122"/>
                </a:rPr>
                <a:t>东花市街道</a:t>
              </a:r>
              <a:r>
                <a:rPr sz="1600">
                  <a:ea typeface="仿宋" panose="02010609060101010101" charset="-122"/>
                </a:rPr>
                <a:t>北里西区退役军人服务站于近日举办了主题为“和满京城　粽叶飘香”的端午节包粽子活动。</a:t>
              </a:r>
              <a:endParaRPr sz="1600">
                <a:ea typeface="仿宋" panose="02010609060101010101" charset="-122"/>
              </a:endParaRPr>
            </a:p>
          </p:txBody>
        </p:sp>
      </p:grpSp>
      <p:grpSp>
        <p:nvGrpSpPr>
          <p:cNvPr id="4" name="组合 3"/>
          <p:cNvGrpSpPr/>
          <p:nvPr/>
        </p:nvGrpSpPr>
        <p:grpSpPr>
          <a:xfrm>
            <a:off x="798195" y="943610"/>
            <a:ext cx="6017260" cy="2420620"/>
            <a:chOff x="1257" y="1737"/>
            <a:chExt cx="9476" cy="3812"/>
          </a:xfrm>
        </p:grpSpPr>
        <p:sp>
          <p:nvSpPr>
            <p:cNvPr id="11" name="文本占位符 2"/>
            <p:cNvSpPr>
              <a:spLocks noGrp="1"/>
            </p:cNvSpPr>
            <p:nvPr/>
          </p:nvSpPr>
          <p:spPr>
            <a:xfrm>
              <a:off x="5743" y="1737"/>
              <a:ext cx="4990" cy="3812"/>
            </a:xfrm>
            <a:prstGeom prst="rect">
              <a:avLst/>
            </a:prstGeom>
            <a:noFill/>
            <a:ln w="9525">
              <a:noFill/>
            </a:ln>
          </p:spPr>
          <p:txBody>
            <a:bodyPr anchor="t" anchorCtr="0"/>
            <a:p>
              <a:pPr indent="457200" algn="just">
                <a:lnSpc>
                  <a:spcPts val="2800"/>
                </a:lnSpc>
              </a:pPr>
              <a:r>
                <a:rPr sz="1600">
                  <a:ea typeface="仿宋" panose="02010609060101010101" charset="-122"/>
                  <a:sym typeface="+mn-ea"/>
                </a:rPr>
                <a:t>6月9日</a:t>
              </a:r>
              <a:r>
                <a:rPr lang="zh-CN" sz="1600">
                  <a:ea typeface="仿宋" panose="02010609060101010101" charset="-122"/>
                  <a:sym typeface="+mn-ea"/>
                </a:rPr>
                <a:t>，</a:t>
              </a:r>
              <a:r>
                <a:rPr sz="1600">
                  <a:ea typeface="仿宋" panose="02010609060101010101" charset="-122"/>
                </a:rPr>
                <a:t>崇外街道</a:t>
              </a:r>
              <a:r>
                <a:rPr lang="zh-CN" sz="1600">
                  <a:ea typeface="仿宋" panose="02010609060101010101" charset="-122"/>
                </a:rPr>
                <a:t>举办</a:t>
              </a:r>
              <a:r>
                <a:rPr sz="1600">
                  <a:ea typeface="仿宋" panose="02010609060101010101" charset="-122"/>
                </a:rPr>
                <a:t>“百日千万”专场招聘会。街道“首都老兵”志愿服务队在活动现场设置服务专区，</a:t>
              </a:r>
              <a:r>
                <a:rPr lang="zh-CN" sz="1600">
                  <a:ea typeface="仿宋" panose="02010609060101010101" charset="-122"/>
                </a:rPr>
                <a:t>并</a:t>
              </a:r>
              <a:r>
                <a:rPr sz="1600">
                  <a:ea typeface="仿宋" panose="02010609060101010101" charset="-122"/>
                </a:rPr>
                <a:t>提供政策宣传、就业指导、岗位推荐等暖心服务。</a:t>
              </a:r>
              <a:endParaRPr sz="1600">
                <a:ea typeface="仿宋" panose="02010609060101010101" charset="-122"/>
              </a:endParaRPr>
            </a:p>
          </p:txBody>
        </p:sp>
        <p:pic>
          <p:nvPicPr>
            <p:cNvPr id="3" name="图片 2" descr="图片18"/>
            <p:cNvPicPr>
              <a:picLocks noChangeAspect="1"/>
            </p:cNvPicPr>
            <p:nvPr/>
          </p:nvPicPr>
          <p:blipFill>
            <a:blip r:embed="rId3"/>
            <a:stretch>
              <a:fillRect/>
            </a:stretch>
          </p:blipFill>
          <p:spPr>
            <a:xfrm>
              <a:off x="1257" y="2031"/>
              <a:ext cx="3393" cy="2436"/>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10</a:t>
            </a:r>
            <a:endParaRPr lang="en-US" altLang="zh-CN"/>
          </a:p>
        </p:txBody>
      </p:sp>
      <p:grpSp>
        <p:nvGrpSpPr>
          <p:cNvPr id="12" name="组合 11"/>
          <p:cNvGrpSpPr/>
          <p:nvPr/>
        </p:nvGrpSpPr>
        <p:grpSpPr>
          <a:xfrm>
            <a:off x="775335" y="7637002"/>
            <a:ext cx="5897880" cy="2002933"/>
            <a:chOff x="1220" y="1493"/>
            <a:chExt cx="9288" cy="2681"/>
          </a:xfrm>
        </p:grpSpPr>
        <p:pic>
          <p:nvPicPr>
            <p:cNvPr id="13" name="图片 1" descr="D:\工作\军服中心\退役军人服务保障体系工作动态\工作动态第36期\图片24.png图片24"/>
            <p:cNvPicPr>
              <a:picLocks noChangeAspect="1" noChangeArrowheads="1"/>
            </p:cNvPicPr>
            <p:nvPr/>
          </p:nvPicPr>
          <p:blipFill>
            <a:blip r:embed="rId1"/>
            <a:srcRect/>
            <a:stretch>
              <a:fillRect/>
            </a:stretch>
          </p:blipFill>
          <p:spPr>
            <a:xfrm>
              <a:off x="1220" y="1912"/>
              <a:ext cx="3264" cy="2078"/>
            </a:xfrm>
            <a:prstGeom prst="rect">
              <a:avLst/>
            </a:prstGeom>
            <a:noFill/>
            <a:ln>
              <a:noFill/>
            </a:ln>
          </p:spPr>
        </p:pic>
        <p:sp>
          <p:nvSpPr>
            <p:cNvPr id="14" name="文本占位符 2"/>
            <p:cNvSpPr>
              <a:spLocks noGrp="1"/>
            </p:cNvSpPr>
            <p:nvPr/>
          </p:nvSpPr>
          <p:spPr>
            <a:xfrm>
              <a:off x="5433" y="1493"/>
              <a:ext cx="5075" cy="2681"/>
            </a:xfrm>
            <a:prstGeom prst="rect">
              <a:avLst/>
            </a:prstGeom>
            <a:noFill/>
            <a:ln w="9525">
              <a:noFill/>
            </a:ln>
          </p:spPr>
          <p:txBody>
            <a:bodyPr anchor="t" anchorCtr="0"/>
            <a:p>
              <a:pPr indent="457200" algn="just">
                <a:lnSpc>
                  <a:spcPts val="2800"/>
                </a:lnSpc>
              </a:pPr>
              <a:r>
                <a:rPr sz="1600">
                  <a:ea typeface="仿宋" panose="02010609060101010101" charset="-122"/>
                </a:rPr>
                <a:t>在中国共产党建党102周年即将到来之际，和平里街道退役军人服务站带领“党旗红 橄榄绿”志愿服务队到多个社区走访慰问退役军人困难老党员，为他们送去组织的关怀并致以节日的问候</a:t>
              </a:r>
              <a:r>
                <a:rPr lang="zh-CN" sz="1600">
                  <a:ea typeface="仿宋" panose="02010609060101010101" charset="-122"/>
                </a:rPr>
                <a:t>。</a:t>
              </a:r>
              <a:endParaRPr lang="zh-CN" sz="1600">
                <a:ea typeface="仿宋" panose="02010609060101010101" charset="-122"/>
              </a:endParaRPr>
            </a:p>
          </p:txBody>
        </p:sp>
      </p:grpSp>
      <p:grpSp>
        <p:nvGrpSpPr>
          <p:cNvPr id="11" name="组合 10"/>
          <p:cNvGrpSpPr/>
          <p:nvPr/>
        </p:nvGrpSpPr>
        <p:grpSpPr>
          <a:xfrm>
            <a:off x="686280" y="1009267"/>
            <a:ext cx="5892800" cy="2021840"/>
            <a:chOff x="1876" y="7584"/>
            <a:chExt cx="9280" cy="3184"/>
          </a:xfrm>
        </p:grpSpPr>
        <p:pic>
          <p:nvPicPr>
            <p:cNvPr id="15" name="图片 1" descr="D:\工作\军服中心\退役军人服务保障体系工作动态\工作动态第36期\图片23.png图片23"/>
            <p:cNvPicPr>
              <a:picLocks noChangeAspect="1" noChangeArrowheads="1"/>
            </p:cNvPicPr>
            <p:nvPr/>
          </p:nvPicPr>
          <p:blipFill>
            <a:blip r:embed="rId2"/>
            <a:srcRect/>
            <a:stretch>
              <a:fillRect/>
            </a:stretch>
          </p:blipFill>
          <p:spPr>
            <a:xfrm>
              <a:off x="1876" y="7584"/>
              <a:ext cx="3254" cy="2446"/>
            </a:xfrm>
            <a:prstGeom prst="rect">
              <a:avLst/>
            </a:prstGeom>
            <a:noFill/>
            <a:ln>
              <a:noFill/>
            </a:ln>
          </p:spPr>
        </p:pic>
        <p:sp>
          <p:nvSpPr>
            <p:cNvPr id="16" name="文本占位符 2"/>
            <p:cNvSpPr>
              <a:spLocks noGrp="1"/>
            </p:cNvSpPr>
            <p:nvPr/>
          </p:nvSpPr>
          <p:spPr>
            <a:xfrm>
              <a:off x="6084" y="7811"/>
              <a:ext cx="5072" cy="2957"/>
            </a:xfrm>
            <a:prstGeom prst="rect">
              <a:avLst/>
            </a:prstGeom>
            <a:noFill/>
            <a:ln w="9525">
              <a:noFill/>
            </a:ln>
          </p:spPr>
          <p:txBody>
            <a:bodyPr anchor="t" anchorCtr="0"/>
            <a:p>
              <a:pPr indent="457200" algn="just">
                <a:lnSpc>
                  <a:spcPts val="2800"/>
                </a:lnSpc>
              </a:pPr>
              <a:r>
                <a:rPr sz="1600">
                  <a:ea typeface="仿宋" panose="02010609060101010101" charset="-122"/>
                  <a:sym typeface="+mn-ea"/>
                </a:rPr>
                <a:t>6月26日</a:t>
              </a:r>
              <a:r>
                <a:rPr lang="zh-CN" sz="1600">
                  <a:ea typeface="仿宋" panose="02010609060101010101" charset="-122"/>
                  <a:sym typeface="+mn-ea"/>
                </a:rPr>
                <a:t>，</a:t>
              </a:r>
              <a:r>
                <a:rPr sz="1600">
                  <a:ea typeface="仿宋" panose="02010609060101010101" charset="-122"/>
                </a:rPr>
                <a:t>东花市街道退役军人服务站组织</a:t>
              </a:r>
              <a:r>
                <a:rPr lang="zh-CN" sz="1600">
                  <a:ea typeface="仿宋" panose="02010609060101010101" charset="-122"/>
                </a:rPr>
                <a:t>辖区</a:t>
              </a:r>
              <a:r>
                <a:rPr lang="en-US" altLang="zh-CN" sz="1600">
                  <a:ea typeface="仿宋" panose="02010609060101010101" charset="-122"/>
                </a:rPr>
                <a:t>23</a:t>
              </a:r>
              <a:r>
                <a:rPr lang="zh-CN" altLang="en-US" sz="1600">
                  <a:ea typeface="仿宋" panose="02010609060101010101" charset="-122"/>
                </a:rPr>
                <a:t>名</a:t>
              </a:r>
              <a:r>
                <a:rPr lang="zh-CN" sz="1600">
                  <a:ea typeface="仿宋" panose="02010609060101010101" charset="-122"/>
                </a:rPr>
                <a:t>退役军人</a:t>
              </a:r>
              <a:r>
                <a:rPr sz="1600">
                  <a:ea typeface="仿宋" panose="02010609060101010101" charset="-122"/>
                </a:rPr>
                <a:t>观看电影《长空之王》。</a:t>
              </a:r>
              <a:endParaRPr sz="1600">
                <a:ea typeface="仿宋" panose="02010609060101010101" charset="-122"/>
              </a:endParaRPr>
            </a:p>
            <a:p>
              <a:pPr indent="457200" algn="just">
                <a:lnSpc>
                  <a:spcPts val="2800"/>
                </a:lnSpc>
              </a:pPr>
              <a:endParaRPr sz="1600">
                <a:ea typeface="仿宋" panose="02010609060101010101" charset="-122"/>
              </a:endParaRPr>
            </a:p>
          </p:txBody>
        </p:sp>
      </p:grpSp>
      <p:grpSp>
        <p:nvGrpSpPr>
          <p:cNvPr id="5" name="组合 4"/>
          <p:cNvGrpSpPr/>
          <p:nvPr/>
        </p:nvGrpSpPr>
        <p:grpSpPr>
          <a:xfrm>
            <a:off x="686435" y="3860800"/>
            <a:ext cx="5986780" cy="3336290"/>
            <a:chOff x="1221" y="1463"/>
            <a:chExt cx="9281" cy="5254"/>
          </a:xfrm>
        </p:grpSpPr>
        <p:sp>
          <p:nvSpPr>
            <p:cNvPr id="19" name="文本占位符 2"/>
            <p:cNvSpPr>
              <a:spLocks noGrp="1"/>
            </p:cNvSpPr>
            <p:nvPr/>
          </p:nvSpPr>
          <p:spPr>
            <a:xfrm>
              <a:off x="5429" y="1463"/>
              <a:ext cx="5073" cy="5254"/>
            </a:xfrm>
            <a:prstGeom prst="rect">
              <a:avLst/>
            </a:prstGeom>
            <a:noFill/>
            <a:ln w="9525">
              <a:noFill/>
            </a:ln>
          </p:spPr>
          <p:txBody>
            <a:bodyPr anchor="t" anchorCtr="0"/>
            <a:p>
              <a:pPr indent="457200" algn="just">
                <a:lnSpc>
                  <a:spcPts val="2800"/>
                </a:lnSpc>
              </a:pPr>
              <a:r>
                <a:rPr sz="1600">
                  <a:ea typeface="仿宋" panose="02010609060101010101" charset="-122"/>
                </a:rPr>
                <a:t>为庆祝中国共产党建党102周年，进一步弘扬红色经典，厚植爱国主义情怀，东花市街道退役军人服务站走访慰问了投身街道志愿服务的退役军人、老党员孙</a:t>
              </a:r>
              <a:r>
                <a:rPr lang="zh-CN" sz="1600">
                  <a:ea typeface="仿宋" panose="02010609060101010101" charset="-122"/>
                </a:rPr>
                <a:t>先生</a:t>
              </a:r>
              <a:r>
                <a:rPr sz="1600">
                  <a:ea typeface="仿宋" panose="02010609060101010101" charset="-122"/>
                </a:rPr>
                <a:t>和吴</a:t>
              </a:r>
              <a:r>
                <a:rPr lang="zh-CN" sz="1600">
                  <a:ea typeface="仿宋" panose="02010609060101010101" charset="-122"/>
                </a:rPr>
                <a:t>先生</a:t>
              </a:r>
              <a:r>
                <a:rPr sz="1600">
                  <a:ea typeface="仿宋" panose="02010609060101010101" charset="-122"/>
                </a:rPr>
                <a:t>，</a:t>
              </a:r>
              <a:r>
                <a:rPr lang="zh-CN" sz="1600">
                  <a:ea typeface="仿宋" panose="02010609060101010101" charset="-122"/>
                </a:rPr>
                <a:t>并</a:t>
              </a:r>
              <a:r>
                <a:rPr sz="1600">
                  <a:ea typeface="仿宋" panose="02010609060101010101" charset="-122"/>
                </a:rPr>
                <a:t>为他们送去了米、奶、油等生活物品</a:t>
              </a:r>
              <a:r>
                <a:rPr lang="zh-CN" sz="1600">
                  <a:ea typeface="仿宋" panose="02010609060101010101" charset="-122"/>
                </a:rPr>
                <a:t>。</a:t>
              </a:r>
              <a:endParaRPr lang="zh-CN" sz="1600">
                <a:ea typeface="仿宋" panose="02010609060101010101" charset="-122"/>
              </a:endParaRPr>
            </a:p>
          </p:txBody>
        </p:sp>
        <p:pic>
          <p:nvPicPr>
            <p:cNvPr id="2" name="图片 1" descr="图片21"/>
            <p:cNvPicPr>
              <a:picLocks noChangeAspect="1"/>
            </p:cNvPicPr>
            <p:nvPr/>
          </p:nvPicPr>
          <p:blipFill>
            <a:blip r:embed="rId3"/>
            <a:stretch>
              <a:fillRect/>
            </a:stretch>
          </p:blipFill>
          <p:spPr>
            <a:xfrm>
              <a:off x="1221" y="1588"/>
              <a:ext cx="2527" cy="1886"/>
            </a:xfrm>
            <a:prstGeom prst="rect">
              <a:avLst/>
            </a:prstGeom>
          </p:spPr>
        </p:pic>
        <p:pic>
          <p:nvPicPr>
            <p:cNvPr id="3" name="图片 2" descr="图片22"/>
            <p:cNvPicPr>
              <a:picLocks noChangeAspect="1"/>
            </p:cNvPicPr>
            <p:nvPr/>
          </p:nvPicPr>
          <p:blipFill>
            <a:blip r:embed="rId4"/>
            <a:stretch>
              <a:fillRect/>
            </a:stretch>
          </p:blipFill>
          <p:spPr>
            <a:xfrm>
              <a:off x="2048" y="3621"/>
              <a:ext cx="2524" cy="1896"/>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a:xfrm>
            <a:off x="5103000" y="10140815"/>
            <a:ext cx="2394000" cy="742500"/>
          </a:xfrm>
        </p:spPr>
        <p:txBody>
          <a:bodyPr/>
          <a:p>
            <a:pPr lvl="0"/>
            <a:r>
              <a:rPr lang="en-US" altLang="zh-CN"/>
              <a:t>11</a:t>
            </a:r>
            <a:endParaRPr lang="en-US" altLang="zh-CN"/>
          </a:p>
        </p:txBody>
      </p:sp>
      <p:grpSp>
        <p:nvGrpSpPr>
          <p:cNvPr id="5" name="组合 4"/>
          <p:cNvGrpSpPr/>
          <p:nvPr/>
        </p:nvGrpSpPr>
        <p:grpSpPr>
          <a:xfrm>
            <a:off x="986000" y="4302377"/>
            <a:ext cx="5588000" cy="2206625"/>
            <a:chOff x="1916" y="7146"/>
            <a:chExt cx="8800" cy="3475"/>
          </a:xfrm>
        </p:grpSpPr>
        <p:pic>
          <p:nvPicPr>
            <p:cNvPr id="6" name="图片 1" descr="D:\工作\军服中心\退役军人服务保障体系工作动态\工作动态第36期\图片26.png图片26"/>
            <p:cNvPicPr>
              <a:picLocks noChangeAspect="1" noChangeArrowheads="1"/>
            </p:cNvPicPr>
            <p:nvPr/>
          </p:nvPicPr>
          <p:blipFill>
            <a:blip r:embed="rId1"/>
            <a:srcRect/>
            <a:stretch>
              <a:fillRect/>
            </a:stretch>
          </p:blipFill>
          <p:spPr>
            <a:xfrm>
              <a:off x="1916" y="7439"/>
              <a:ext cx="3257" cy="2442"/>
            </a:xfrm>
            <a:prstGeom prst="rect">
              <a:avLst/>
            </a:prstGeom>
            <a:noFill/>
            <a:ln>
              <a:noFill/>
            </a:ln>
          </p:spPr>
        </p:pic>
        <p:sp>
          <p:nvSpPr>
            <p:cNvPr id="8" name="文本占位符 2"/>
            <p:cNvSpPr>
              <a:spLocks noGrp="1"/>
            </p:cNvSpPr>
            <p:nvPr/>
          </p:nvSpPr>
          <p:spPr>
            <a:xfrm>
              <a:off x="6239" y="7146"/>
              <a:ext cx="4477" cy="3475"/>
            </a:xfrm>
            <a:prstGeom prst="rect">
              <a:avLst/>
            </a:prstGeom>
            <a:noFill/>
            <a:ln w="9525">
              <a:noFill/>
            </a:ln>
          </p:spPr>
          <p:txBody>
            <a:bodyPr anchor="t" anchorCtr="0"/>
            <a:p>
              <a:pPr indent="457200" algn="just">
                <a:lnSpc>
                  <a:spcPts val="2800"/>
                </a:lnSpc>
              </a:pPr>
              <a:r>
                <a:rPr sz="1600">
                  <a:ea typeface="仿宋" panose="02010609060101010101" charset="-122"/>
                </a:rPr>
                <a:t>在端午佳节即将到来之际，</a:t>
              </a:r>
              <a:r>
                <a:rPr lang="zh-CN" sz="1600">
                  <a:ea typeface="仿宋" panose="02010609060101010101" charset="-122"/>
                </a:rPr>
                <a:t>和平里街道</a:t>
              </a:r>
              <a:r>
                <a:rPr sz="1600">
                  <a:ea typeface="仿宋" panose="02010609060101010101" charset="-122"/>
                </a:rPr>
                <a:t>安德里社区退役军人服务站</a:t>
              </a:r>
              <a:r>
                <a:rPr lang="zh-CN" sz="1600">
                  <a:ea typeface="仿宋" panose="02010609060101010101" charset="-122"/>
                </a:rPr>
                <a:t>组织辖区退役军人</a:t>
              </a:r>
              <a:r>
                <a:rPr sz="1600">
                  <a:ea typeface="仿宋" panose="02010609060101010101" charset="-122"/>
                </a:rPr>
                <a:t>开展</a:t>
              </a:r>
              <a:r>
                <a:rPr lang="zh-CN" sz="1600">
                  <a:ea typeface="仿宋" panose="02010609060101010101" charset="-122"/>
                </a:rPr>
                <a:t>以</a:t>
              </a:r>
              <a:r>
                <a:rPr sz="1600">
                  <a:ea typeface="仿宋" panose="02010609060101010101" charset="-122"/>
                </a:rPr>
                <a:t>“端午话传统，手工制作来传承”</a:t>
              </a:r>
              <a:r>
                <a:rPr lang="zh-CN" sz="1600">
                  <a:ea typeface="仿宋" panose="02010609060101010101" charset="-122"/>
                </a:rPr>
                <a:t>为主题</a:t>
              </a:r>
              <a:r>
                <a:rPr sz="1600">
                  <a:ea typeface="仿宋" panose="02010609060101010101" charset="-122"/>
                </a:rPr>
                <a:t>的传统手串编织文化活动。</a:t>
              </a:r>
              <a:endParaRPr sz="1600">
                <a:ea typeface="仿宋" panose="02010609060101010101" charset="-122"/>
              </a:endParaRPr>
            </a:p>
          </p:txBody>
        </p:sp>
      </p:grpSp>
      <p:grpSp>
        <p:nvGrpSpPr>
          <p:cNvPr id="3" name="组合 2"/>
          <p:cNvGrpSpPr/>
          <p:nvPr/>
        </p:nvGrpSpPr>
        <p:grpSpPr>
          <a:xfrm>
            <a:off x="1010130" y="7439277"/>
            <a:ext cx="5495925" cy="1935480"/>
            <a:chOff x="1966" y="7068"/>
            <a:chExt cx="8655" cy="3048"/>
          </a:xfrm>
        </p:grpSpPr>
        <p:pic>
          <p:nvPicPr>
            <p:cNvPr id="7" name="图片 1" descr="D:\工作\军服中心\退役军人服务保障体系工作动态\工作动态第36期\图片27.png图片27"/>
            <p:cNvPicPr>
              <a:picLocks noChangeAspect="1" noChangeArrowheads="1"/>
            </p:cNvPicPr>
            <p:nvPr/>
          </p:nvPicPr>
          <p:blipFill>
            <a:blip r:embed="rId2"/>
            <a:srcRect l="3327" r="3321"/>
            <a:stretch>
              <a:fillRect/>
            </a:stretch>
          </p:blipFill>
          <p:spPr>
            <a:xfrm>
              <a:off x="1966" y="7488"/>
              <a:ext cx="3299" cy="2311"/>
            </a:xfrm>
            <a:prstGeom prst="rect">
              <a:avLst/>
            </a:prstGeom>
            <a:noFill/>
            <a:ln>
              <a:noFill/>
            </a:ln>
          </p:spPr>
        </p:pic>
        <p:sp>
          <p:nvSpPr>
            <p:cNvPr id="10" name="文本占位符 2"/>
            <p:cNvSpPr>
              <a:spLocks noGrp="1"/>
            </p:cNvSpPr>
            <p:nvPr/>
          </p:nvSpPr>
          <p:spPr>
            <a:xfrm>
              <a:off x="6377" y="7068"/>
              <a:ext cx="4244" cy="3048"/>
            </a:xfrm>
            <a:prstGeom prst="rect">
              <a:avLst/>
            </a:prstGeom>
            <a:noFill/>
            <a:ln w="9525">
              <a:noFill/>
            </a:ln>
          </p:spPr>
          <p:txBody>
            <a:bodyPr anchor="t" anchorCtr="0"/>
            <a:p>
              <a:pPr indent="457200" algn="just">
                <a:lnSpc>
                  <a:spcPts val="2800"/>
                </a:lnSpc>
              </a:pPr>
              <a:r>
                <a:rPr sz="1600">
                  <a:ea typeface="仿宋" panose="02010609060101010101" charset="-122"/>
                </a:rPr>
                <a:t>6月25日，</a:t>
              </a:r>
              <a:r>
                <a:rPr lang="zh-CN" sz="1600">
                  <a:ea typeface="仿宋" panose="02010609060101010101" charset="-122"/>
                </a:rPr>
                <a:t>和平里街道</a:t>
              </a:r>
              <a:r>
                <a:rPr sz="1600">
                  <a:ea typeface="仿宋" panose="02010609060101010101" charset="-122"/>
                </a:rPr>
                <a:t>东河沿社区</a:t>
              </a:r>
              <a:r>
                <a:rPr lang="zh-CN" sz="1600">
                  <a:ea typeface="仿宋" panose="02010609060101010101" charset="-122"/>
                </a:rPr>
                <a:t>退役军人服务站组织辖区退役军人</a:t>
              </a:r>
              <a:r>
                <a:rPr sz="1600">
                  <a:ea typeface="仿宋" panose="02010609060101010101" charset="-122"/>
                </a:rPr>
                <a:t>开展环境卫生大扫除活动，共建美好环境，共筑文明生活。</a:t>
              </a:r>
              <a:endParaRPr sz="1600">
                <a:ea typeface="仿宋" panose="02010609060101010101" charset="-122"/>
              </a:endParaRPr>
            </a:p>
          </p:txBody>
        </p:sp>
      </p:grpSp>
      <p:grpSp>
        <p:nvGrpSpPr>
          <p:cNvPr id="18" name="组合 17"/>
          <p:cNvGrpSpPr/>
          <p:nvPr/>
        </p:nvGrpSpPr>
        <p:grpSpPr>
          <a:xfrm>
            <a:off x="986000" y="1300732"/>
            <a:ext cx="5588000" cy="2181225"/>
            <a:chOff x="1968" y="7374"/>
            <a:chExt cx="8800" cy="3435"/>
          </a:xfrm>
        </p:grpSpPr>
        <p:pic>
          <p:nvPicPr>
            <p:cNvPr id="2" name="图片 1" descr="D:\工作\军服中心\退役军人服务保障体系工作动态\工作动态第36期\图片25.png图片25"/>
            <p:cNvPicPr>
              <a:picLocks noChangeAspect="1" noChangeArrowheads="1"/>
            </p:cNvPicPr>
            <p:nvPr/>
          </p:nvPicPr>
          <p:blipFill>
            <a:blip r:embed="rId3"/>
            <a:srcRect/>
            <a:stretch>
              <a:fillRect/>
            </a:stretch>
          </p:blipFill>
          <p:spPr>
            <a:xfrm>
              <a:off x="1968" y="7374"/>
              <a:ext cx="3192" cy="2440"/>
            </a:xfrm>
            <a:prstGeom prst="rect">
              <a:avLst/>
            </a:prstGeom>
            <a:noFill/>
            <a:ln>
              <a:noFill/>
            </a:ln>
          </p:spPr>
        </p:pic>
        <p:sp>
          <p:nvSpPr>
            <p:cNvPr id="9" name="文本占位符 2"/>
            <p:cNvSpPr>
              <a:spLocks noGrp="1"/>
            </p:cNvSpPr>
            <p:nvPr/>
          </p:nvSpPr>
          <p:spPr>
            <a:xfrm>
              <a:off x="6310" y="7374"/>
              <a:ext cx="4458" cy="3435"/>
            </a:xfrm>
            <a:prstGeom prst="rect">
              <a:avLst/>
            </a:prstGeom>
            <a:noFill/>
            <a:ln w="9525">
              <a:noFill/>
            </a:ln>
          </p:spPr>
          <p:txBody>
            <a:bodyPr anchor="t" anchorCtr="0"/>
            <a:p>
              <a:pPr indent="457200" algn="just">
                <a:lnSpc>
                  <a:spcPts val="2800"/>
                </a:lnSpc>
              </a:pPr>
              <a:r>
                <a:rPr lang="zh-CN" sz="1600">
                  <a:ea typeface="仿宋" panose="02010609060101010101" charset="-122"/>
                </a:rPr>
                <a:t>6月14日，和平里街道退役军人服务站联合辖区多家单位组织退役军人开展“赏邮票 学党史”主题教育活动。</a:t>
              </a:r>
              <a:endParaRPr lang="zh-CN" sz="1600">
                <a:ea typeface="仿宋" panose="02010609060101010101" charset="-122"/>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12</a:t>
            </a:r>
            <a:endParaRPr lang="en-US" altLang="zh-CN"/>
          </a:p>
        </p:txBody>
      </p:sp>
      <p:grpSp>
        <p:nvGrpSpPr>
          <p:cNvPr id="8" name="组合 7"/>
          <p:cNvGrpSpPr/>
          <p:nvPr/>
        </p:nvGrpSpPr>
        <p:grpSpPr>
          <a:xfrm>
            <a:off x="907260" y="7011922"/>
            <a:ext cx="5920105" cy="2866390"/>
            <a:chOff x="1788" y="6487"/>
            <a:chExt cx="9323" cy="4514"/>
          </a:xfrm>
        </p:grpSpPr>
        <p:pic>
          <p:nvPicPr>
            <p:cNvPr id="9" name="图片 1" descr="D:\工作\军服中心\退役军人服务保障体系工作动态\工作动态第36期\图片30.jpg图片30"/>
            <p:cNvPicPr>
              <a:picLocks noChangeAspect="1" noChangeArrowheads="1"/>
            </p:cNvPicPr>
            <p:nvPr/>
          </p:nvPicPr>
          <p:blipFill>
            <a:blip r:embed="rId1"/>
            <a:srcRect/>
            <a:stretch>
              <a:fillRect/>
            </a:stretch>
          </p:blipFill>
          <p:spPr>
            <a:xfrm>
              <a:off x="1788" y="7476"/>
              <a:ext cx="3350" cy="2264"/>
            </a:xfrm>
            <a:prstGeom prst="rect">
              <a:avLst/>
            </a:prstGeom>
            <a:noFill/>
            <a:ln>
              <a:noFill/>
            </a:ln>
          </p:spPr>
        </p:pic>
        <p:sp>
          <p:nvSpPr>
            <p:cNvPr id="6" name="文本占位符 2"/>
            <p:cNvSpPr>
              <a:spLocks noGrp="1"/>
            </p:cNvSpPr>
            <p:nvPr/>
          </p:nvSpPr>
          <p:spPr>
            <a:xfrm>
              <a:off x="6140" y="6487"/>
              <a:ext cx="4971" cy="4514"/>
            </a:xfrm>
            <a:prstGeom prst="rect">
              <a:avLst/>
            </a:prstGeom>
            <a:noFill/>
            <a:ln w="9525">
              <a:noFill/>
            </a:ln>
          </p:spPr>
          <p:txBody>
            <a:bodyPr anchor="t" anchorCtr="0"/>
            <a:p>
              <a:pPr indent="457200" algn="just">
                <a:lnSpc>
                  <a:spcPts val="2800"/>
                </a:lnSpc>
              </a:pPr>
              <a:r>
                <a:rPr sz="1600">
                  <a:ea typeface="仿宋" panose="02010609060101010101" charset="-122"/>
                </a:rPr>
                <a:t>在“六一”国际儿童节来临之际，和平里街道退役军人服务站联合红都片区党组织、现代教育出版社在北京地坛口腔医院联合开展“快乐六一 呵护口腔”主题活动，为辖区内退役军人子女开展儿童节红色故事展览、亲子绘本阅读与口腔健康检查知识普及。</a:t>
              </a:r>
              <a:endParaRPr sz="1600">
                <a:ea typeface="仿宋" panose="02010609060101010101" charset="-122"/>
              </a:endParaRPr>
            </a:p>
          </p:txBody>
        </p:sp>
      </p:grpSp>
      <p:grpSp>
        <p:nvGrpSpPr>
          <p:cNvPr id="15" name="组合 14"/>
          <p:cNvGrpSpPr/>
          <p:nvPr/>
        </p:nvGrpSpPr>
        <p:grpSpPr>
          <a:xfrm>
            <a:off x="907260" y="3937252"/>
            <a:ext cx="5794375" cy="2370455"/>
            <a:chOff x="1770" y="7076"/>
            <a:chExt cx="9125" cy="3733"/>
          </a:xfrm>
        </p:grpSpPr>
        <p:pic>
          <p:nvPicPr>
            <p:cNvPr id="16" name="图片 1" descr="D:\工作\军服中心\退役军人服务保障体系工作动态\工作动态第36期\图片29.png图片29"/>
            <p:cNvPicPr>
              <a:picLocks noChangeAspect="1" noChangeArrowheads="1"/>
            </p:cNvPicPr>
            <p:nvPr/>
          </p:nvPicPr>
          <p:blipFill>
            <a:blip r:embed="rId2"/>
            <a:srcRect l="5110" t="7838" r="5445"/>
            <a:stretch>
              <a:fillRect/>
            </a:stretch>
          </p:blipFill>
          <p:spPr>
            <a:xfrm>
              <a:off x="1770" y="7634"/>
              <a:ext cx="3343" cy="2420"/>
            </a:xfrm>
            <a:prstGeom prst="rect">
              <a:avLst/>
            </a:prstGeom>
            <a:noFill/>
            <a:ln>
              <a:noFill/>
            </a:ln>
          </p:spPr>
        </p:pic>
        <p:sp>
          <p:nvSpPr>
            <p:cNvPr id="17" name="文本占位符 2"/>
            <p:cNvSpPr>
              <a:spLocks noGrp="1"/>
            </p:cNvSpPr>
            <p:nvPr/>
          </p:nvSpPr>
          <p:spPr>
            <a:xfrm>
              <a:off x="6122" y="7076"/>
              <a:ext cx="4773" cy="3733"/>
            </a:xfrm>
            <a:prstGeom prst="rect">
              <a:avLst/>
            </a:prstGeom>
            <a:noFill/>
            <a:ln w="9525">
              <a:noFill/>
            </a:ln>
          </p:spPr>
          <p:txBody>
            <a:bodyPr anchor="t" anchorCtr="0"/>
            <a:p>
              <a:pPr indent="457200" algn="just">
                <a:lnSpc>
                  <a:spcPts val="2800"/>
                </a:lnSpc>
              </a:pPr>
              <a:r>
                <a:rPr sz="1600">
                  <a:ea typeface="仿宋" panose="02010609060101010101" charset="-122"/>
                </a:rPr>
                <a:t>为热烈庆祝中国共产党成立102周年，回顾党的光辉历程，歌颂党的丰功伟绩，</a:t>
              </a:r>
              <a:r>
                <a:rPr lang="en-US" sz="1600">
                  <a:ea typeface="仿宋" panose="02010609060101010101" charset="-122"/>
                </a:rPr>
                <a:t>6</a:t>
              </a:r>
              <a:r>
                <a:rPr lang="zh-CN" altLang="en-US" sz="1600">
                  <a:ea typeface="仿宋" panose="02010609060101010101" charset="-122"/>
                </a:rPr>
                <a:t>月</a:t>
              </a:r>
              <a:r>
                <a:rPr lang="en-US" altLang="zh-CN" sz="1600">
                  <a:ea typeface="仿宋" panose="02010609060101010101" charset="-122"/>
                </a:rPr>
                <a:t>28</a:t>
              </a:r>
              <a:r>
                <a:rPr lang="zh-CN" altLang="en-US" sz="1600">
                  <a:ea typeface="仿宋" panose="02010609060101010101" charset="-122"/>
                </a:rPr>
                <a:t>日，</a:t>
              </a:r>
              <a:r>
                <a:rPr sz="1600">
                  <a:ea typeface="仿宋" panose="02010609060101010101" charset="-122"/>
                </a:rPr>
                <a:t>和平里街道退役军人服务站组织退役</a:t>
              </a:r>
              <a:r>
                <a:rPr lang="zh-CN" sz="1600">
                  <a:ea typeface="仿宋" panose="02010609060101010101" charset="-122"/>
                </a:rPr>
                <a:t>军人</a:t>
              </a:r>
              <a:r>
                <a:rPr sz="1600">
                  <a:ea typeface="仿宋" panose="02010609060101010101" charset="-122"/>
                </a:rPr>
                <a:t>参加东城区《喜迎建党节 共赴新征程》文艺演出活动。</a:t>
              </a:r>
              <a:endParaRPr sz="1600">
                <a:ea typeface="仿宋" panose="02010609060101010101" charset="-122"/>
              </a:endParaRPr>
            </a:p>
          </p:txBody>
        </p:sp>
      </p:grpSp>
      <p:grpSp>
        <p:nvGrpSpPr>
          <p:cNvPr id="24" name="组合 23"/>
          <p:cNvGrpSpPr/>
          <p:nvPr/>
        </p:nvGrpSpPr>
        <p:grpSpPr>
          <a:xfrm>
            <a:off x="907260" y="738757"/>
            <a:ext cx="5794375" cy="2495550"/>
            <a:chOff x="1896" y="6879"/>
            <a:chExt cx="9125" cy="3930"/>
          </a:xfrm>
        </p:grpSpPr>
        <p:pic>
          <p:nvPicPr>
            <p:cNvPr id="25" name="图片 1" descr="D:\工作\军服中心\退役军人服务保障体系工作动态\工作动态第36期\图片28.png图片28"/>
            <p:cNvPicPr>
              <a:picLocks noChangeAspect="1" noChangeArrowheads="1"/>
            </p:cNvPicPr>
            <p:nvPr/>
          </p:nvPicPr>
          <p:blipFill>
            <a:blip r:embed="rId3"/>
            <a:srcRect/>
            <a:stretch>
              <a:fillRect/>
            </a:stretch>
          </p:blipFill>
          <p:spPr>
            <a:xfrm>
              <a:off x="1896" y="7596"/>
              <a:ext cx="3350" cy="2231"/>
            </a:xfrm>
            <a:prstGeom prst="rect">
              <a:avLst/>
            </a:prstGeom>
            <a:noFill/>
            <a:ln>
              <a:noFill/>
            </a:ln>
          </p:spPr>
        </p:pic>
        <p:sp>
          <p:nvSpPr>
            <p:cNvPr id="26" name="文本占位符 2"/>
            <p:cNvSpPr>
              <a:spLocks noGrp="1"/>
            </p:cNvSpPr>
            <p:nvPr/>
          </p:nvSpPr>
          <p:spPr>
            <a:xfrm>
              <a:off x="6248" y="6879"/>
              <a:ext cx="4773" cy="3930"/>
            </a:xfrm>
            <a:prstGeom prst="rect">
              <a:avLst/>
            </a:prstGeom>
            <a:noFill/>
            <a:ln w="9525">
              <a:noFill/>
            </a:ln>
          </p:spPr>
          <p:txBody>
            <a:bodyPr anchor="t" anchorCtr="0"/>
            <a:p>
              <a:pPr indent="457200" algn="just">
                <a:lnSpc>
                  <a:spcPts val="2800"/>
                </a:lnSpc>
              </a:pPr>
              <a:r>
                <a:rPr sz="1600">
                  <a:ea typeface="仿宋" panose="02010609060101010101" charset="-122"/>
                </a:rPr>
                <a:t>6月20日，</a:t>
              </a:r>
              <a:r>
                <a:rPr lang="zh-CN" sz="1600">
                  <a:ea typeface="仿宋" panose="02010609060101010101" charset="-122"/>
                </a:rPr>
                <a:t>和平里街道</a:t>
              </a:r>
              <a:r>
                <a:rPr sz="1600">
                  <a:ea typeface="仿宋" panose="02010609060101010101" charset="-122"/>
                </a:rPr>
                <a:t>人定湖社区</a:t>
              </a:r>
              <a:r>
                <a:rPr lang="zh-CN" sz="1600">
                  <a:ea typeface="仿宋" panose="02010609060101010101" charset="-122"/>
                </a:rPr>
                <a:t>退役军人服务站</a:t>
              </a:r>
              <a:r>
                <a:rPr sz="1600">
                  <a:ea typeface="仿宋" panose="02010609060101010101" charset="-122"/>
                </a:rPr>
                <a:t>组织</a:t>
              </a:r>
              <a:r>
                <a:rPr lang="zh-CN" sz="1600">
                  <a:ea typeface="仿宋" panose="02010609060101010101" charset="-122"/>
                </a:rPr>
                <a:t>辖区退役军人</a:t>
              </a:r>
              <a:r>
                <a:rPr sz="1600">
                  <a:ea typeface="仿宋" panose="02010609060101010101" charset="-122"/>
                </a:rPr>
                <a:t>开展端午节“粽香传爱心”活动</a:t>
              </a:r>
              <a:r>
                <a:rPr lang="zh-CN" sz="1600">
                  <a:ea typeface="仿宋" panose="02010609060101010101" charset="-122"/>
                </a:rPr>
                <a:t>，并把包好的粽子发到孤寡老人、残疾人、困难家庭家中，向他们送去节日的问候。</a:t>
              </a:r>
              <a:endParaRPr lang="zh-CN" sz="1600">
                <a:ea typeface="仿宋" panose="02010609060101010101" charset="-122"/>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13</a:t>
            </a:r>
            <a:endParaRPr lang="en-US" altLang="zh-CN"/>
          </a:p>
        </p:txBody>
      </p:sp>
      <p:grpSp>
        <p:nvGrpSpPr>
          <p:cNvPr id="21" name="组合 20"/>
          <p:cNvGrpSpPr/>
          <p:nvPr/>
        </p:nvGrpSpPr>
        <p:grpSpPr>
          <a:xfrm>
            <a:off x="964410" y="1081657"/>
            <a:ext cx="5968365" cy="2310130"/>
            <a:chOff x="1874" y="7171"/>
            <a:chExt cx="9399" cy="3638"/>
          </a:xfrm>
        </p:grpSpPr>
        <p:pic>
          <p:nvPicPr>
            <p:cNvPr id="22" name="图片 1" descr="D:\工作\军服中心\退役军人服务保障体系工作动态\工作动态第36期\图片30.png图片30"/>
            <p:cNvPicPr>
              <a:picLocks noChangeAspect="1" noChangeArrowheads="1"/>
            </p:cNvPicPr>
            <p:nvPr/>
          </p:nvPicPr>
          <p:blipFill>
            <a:blip r:embed="rId1"/>
            <a:srcRect/>
            <a:stretch>
              <a:fillRect/>
            </a:stretch>
          </p:blipFill>
          <p:spPr>
            <a:xfrm>
              <a:off x="1874" y="7515"/>
              <a:ext cx="3258" cy="2165"/>
            </a:xfrm>
            <a:prstGeom prst="rect">
              <a:avLst/>
            </a:prstGeom>
            <a:noFill/>
            <a:ln>
              <a:noFill/>
            </a:ln>
          </p:spPr>
        </p:pic>
        <p:sp>
          <p:nvSpPr>
            <p:cNvPr id="23" name="文本占位符 2"/>
            <p:cNvSpPr>
              <a:spLocks noGrp="1"/>
            </p:cNvSpPr>
            <p:nvPr/>
          </p:nvSpPr>
          <p:spPr>
            <a:xfrm>
              <a:off x="6445" y="7171"/>
              <a:ext cx="4828" cy="3638"/>
            </a:xfrm>
            <a:prstGeom prst="rect">
              <a:avLst/>
            </a:prstGeom>
            <a:noFill/>
            <a:ln w="9525">
              <a:noFill/>
            </a:ln>
          </p:spPr>
          <p:txBody>
            <a:bodyPr anchor="t" anchorCtr="0"/>
            <a:p>
              <a:pPr indent="457200" algn="just">
                <a:lnSpc>
                  <a:spcPts val="2800"/>
                </a:lnSpc>
              </a:pPr>
              <a:r>
                <a:rPr sz="1600">
                  <a:ea typeface="仿宋" panose="02010609060101010101" charset="-122"/>
                </a:rPr>
                <a:t>近日</a:t>
              </a:r>
              <a:r>
                <a:rPr lang="zh-CN" sz="1600">
                  <a:ea typeface="仿宋" panose="02010609060101010101" charset="-122"/>
                </a:rPr>
                <a:t>，</a:t>
              </a:r>
              <a:r>
                <a:rPr sz="1600">
                  <a:ea typeface="仿宋" panose="02010609060101010101" charset="-122"/>
                </a:rPr>
                <a:t>建国门街道苏州社区</a:t>
              </a:r>
              <a:r>
                <a:rPr lang="zh-CN" sz="1600">
                  <a:ea typeface="仿宋" panose="02010609060101010101" charset="-122"/>
                </a:rPr>
                <a:t>退役军人服务站组织辖区退役军人</a:t>
              </a:r>
              <a:r>
                <a:rPr sz="1600">
                  <a:ea typeface="仿宋" panose="02010609060101010101" charset="-122"/>
                </a:rPr>
                <a:t>开展“参观香山革命纪念馆，重温红色记忆”主题党日活动</a:t>
              </a:r>
              <a:r>
                <a:rPr lang="zh-CN" sz="1600">
                  <a:ea typeface="仿宋" panose="02010609060101010101" charset="-122"/>
                </a:rPr>
                <a:t>。</a:t>
              </a:r>
              <a:endParaRPr lang="zh-CN" sz="1600">
                <a:ea typeface="仿宋" panose="02010609060101010101" charset="-122"/>
              </a:endParaRPr>
            </a:p>
          </p:txBody>
        </p:sp>
      </p:grpSp>
      <p:grpSp>
        <p:nvGrpSpPr>
          <p:cNvPr id="15" name="组合 14"/>
          <p:cNvGrpSpPr/>
          <p:nvPr/>
        </p:nvGrpSpPr>
        <p:grpSpPr>
          <a:xfrm>
            <a:off x="964410" y="4330952"/>
            <a:ext cx="5968365" cy="2049780"/>
            <a:chOff x="1700" y="7156"/>
            <a:chExt cx="9399" cy="3228"/>
          </a:xfrm>
        </p:grpSpPr>
        <p:pic>
          <p:nvPicPr>
            <p:cNvPr id="16" name="图片 1" descr="D:\工作\军服中心\退役军人服务保障体系工作动态\工作动态第36期\图片31.png图片31"/>
            <p:cNvPicPr>
              <a:picLocks noChangeAspect="1" noChangeArrowheads="1"/>
            </p:cNvPicPr>
            <p:nvPr/>
          </p:nvPicPr>
          <p:blipFill>
            <a:blip r:embed="rId2"/>
            <a:srcRect/>
            <a:stretch>
              <a:fillRect/>
            </a:stretch>
          </p:blipFill>
          <p:spPr>
            <a:xfrm>
              <a:off x="1700" y="7157"/>
              <a:ext cx="3195" cy="2567"/>
            </a:xfrm>
            <a:prstGeom prst="rect">
              <a:avLst/>
            </a:prstGeom>
            <a:noFill/>
            <a:ln>
              <a:noFill/>
            </a:ln>
          </p:spPr>
        </p:pic>
        <p:sp>
          <p:nvSpPr>
            <p:cNvPr id="17" name="文本占位符 2"/>
            <p:cNvSpPr>
              <a:spLocks noGrp="1"/>
            </p:cNvSpPr>
            <p:nvPr/>
          </p:nvSpPr>
          <p:spPr>
            <a:xfrm>
              <a:off x="6310" y="7156"/>
              <a:ext cx="4789" cy="3228"/>
            </a:xfrm>
            <a:prstGeom prst="rect">
              <a:avLst/>
            </a:prstGeom>
            <a:noFill/>
            <a:ln w="9525">
              <a:noFill/>
            </a:ln>
          </p:spPr>
          <p:txBody>
            <a:bodyPr anchor="t" anchorCtr="0"/>
            <a:p>
              <a:pPr indent="457200" algn="just">
                <a:lnSpc>
                  <a:spcPts val="2800"/>
                </a:lnSpc>
              </a:pPr>
              <a:r>
                <a:rPr sz="1600">
                  <a:ea typeface="仿宋" panose="02010609060101010101" charset="-122"/>
                </a:rPr>
                <a:t>6月15日，</a:t>
              </a:r>
              <a:r>
                <a:rPr lang="zh-CN" sz="1600">
                  <a:ea typeface="仿宋" panose="02010609060101010101" charset="-122"/>
                </a:rPr>
                <a:t>交道口街道</a:t>
              </a:r>
              <a:r>
                <a:rPr sz="1600">
                  <a:ea typeface="仿宋" panose="02010609060101010101" charset="-122"/>
                </a:rPr>
                <a:t>鼓楼苑社区</a:t>
              </a:r>
              <a:r>
                <a:rPr lang="zh-CN" sz="1600">
                  <a:ea typeface="仿宋" panose="02010609060101010101" charset="-122"/>
                </a:rPr>
                <a:t>退役军人服务站组织辖区退役军人开展</a:t>
              </a:r>
              <a:r>
                <a:rPr sz="1600">
                  <a:ea typeface="仿宋" panose="02010609060101010101" charset="-122"/>
                </a:rPr>
                <a:t>“巧手制香囊</a:t>
              </a:r>
              <a:r>
                <a:rPr lang="en-US" sz="1600">
                  <a:ea typeface="仿宋" panose="02010609060101010101" charset="-122"/>
                </a:rPr>
                <a:t>·</a:t>
              </a:r>
              <a:r>
                <a:rPr sz="1600">
                  <a:ea typeface="仿宋" panose="02010609060101010101" charset="-122"/>
                </a:rPr>
                <a:t>馨香过端午”主题活动。</a:t>
              </a:r>
              <a:endParaRPr sz="1600">
                <a:ea typeface="仿宋" panose="02010609060101010101" charset="-122"/>
              </a:endParaRPr>
            </a:p>
          </p:txBody>
        </p:sp>
      </p:grpSp>
      <p:grpSp>
        <p:nvGrpSpPr>
          <p:cNvPr id="18" name="组合 17"/>
          <p:cNvGrpSpPr/>
          <p:nvPr/>
        </p:nvGrpSpPr>
        <p:grpSpPr>
          <a:xfrm>
            <a:off x="989175" y="7437372"/>
            <a:ext cx="5943600" cy="1995805"/>
            <a:chOff x="1715" y="7421"/>
            <a:chExt cx="9360" cy="3143"/>
          </a:xfrm>
        </p:grpSpPr>
        <p:pic>
          <p:nvPicPr>
            <p:cNvPr id="19" name="图片 1" descr="D:\工作\军服中心\退役军人服务保障体系工作动态\工作动态第36期\图片32.png图片32"/>
            <p:cNvPicPr>
              <a:picLocks noChangeAspect="1" noChangeArrowheads="1"/>
            </p:cNvPicPr>
            <p:nvPr/>
          </p:nvPicPr>
          <p:blipFill>
            <a:blip r:embed="rId3"/>
            <a:srcRect/>
            <a:stretch>
              <a:fillRect/>
            </a:stretch>
          </p:blipFill>
          <p:spPr>
            <a:xfrm>
              <a:off x="1715" y="7421"/>
              <a:ext cx="3180" cy="2354"/>
            </a:xfrm>
            <a:prstGeom prst="rect">
              <a:avLst/>
            </a:prstGeom>
            <a:noFill/>
            <a:ln>
              <a:noFill/>
            </a:ln>
          </p:spPr>
        </p:pic>
        <p:sp>
          <p:nvSpPr>
            <p:cNvPr id="20" name="文本占位符 2"/>
            <p:cNvSpPr>
              <a:spLocks noGrp="1"/>
            </p:cNvSpPr>
            <p:nvPr/>
          </p:nvSpPr>
          <p:spPr>
            <a:xfrm>
              <a:off x="6247" y="7721"/>
              <a:ext cx="4828" cy="2843"/>
            </a:xfrm>
            <a:prstGeom prst="rect">
              <a:avLst/>
            </a:prstGeom>
            <a:noFill/>
            <a:ln w="9525">
              <a:noFill/>
            </a:ln>
          </p:spPr>
          <p:txBody>
            <a:bodyPr anchor="t" anchorCtr="0"/>
            <a:p>
              <a:pPr indent="457200" algn="just">
                <a:lnSpc>
                  <a:spcPts val="2800"/>
                </a:lnSpc>
              </a:pPr>
              <a:r>
                <a:rPr sz="1600">
                  <a:ea typeface="仿宋" panose="02010609060101010101" charset="-122"/>
                </a:rPr>
                <a:t>6月17日</a:t>
              </a:r>
              <a:r>
                <a:rPr lang="zh-CN" sz="1600">
                  <a:ea typeface="仿宋" panose="02010609060101010101" charset="-122"/>
                </a:rPr>
                <a:t>，交道口街道</a:t>
              </a:r>
              <a:r>
                <a:rPr sz="1600">
                  <a:ea typeface="仿宋" panose="02010609060101010101" charset="-122"/>
                  <a:sym typeface="+mn-ea"/>
                </a:rPr>
                <a:t>大兴社区</a:t>
              </a:r>
              <a:r>
                <a:rPr lang="zh-CN" sz="1600">
                  <a:ea typeface="仿宋" panose="02010609060101010101" charset="-122"/>
                  <a:sym typeface="+mn-ea"/>
                </a:rPr>
                <a:t>退役军人服务站组织辖区退役军人</a:t>
              </a:r>
              <a:r>
                <a:rPr sz="1600">
                  <a:ea typeface="仿宋" panose="02010609060101010101" charset="-122"/>
                </a:rPr>
                <a:t>开展周末卫生大扫除活动</a:t>
              </a:r>
              <a:r>
                <a:rPr lang="zh-CN" sz="1600">
                  <a:ea typeface="仿宋" panose="02010609060101010101" charset="-122"/>
                </a:rPr>
                <a:t>。</a:t>
              </a:r>
              <a:endParaRPr lang="zh-CN" sz="1600">
                <a:ea typeface="仿宋" panose="02010609060101010101" charset="-122"/>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14</a:t>
            </a:r>
            <a:endParaRPr lang="en-US" altLang="zh-CN"/>
          </a:p>
        </p:txBody>
      </p:sp>
      <p:grpSp>
        <p:nvGrpSpPr>
          <p:cNvPr id="18" name="组合 17"/>
          <p:cNvGrpSpPr/>
          <p:nvPr/>
        </p:nvGrpSpPr>
        <p:grpSpPr>
          <a:xfrm>
            <a:off x="934726" y="4418965"/>
            <a:ext cx="5725799" cy="2218055"/>
            <a:chOff x="1959" y="7316"/>
            <a:chExt cx="9016" cy="3493"/>
          </a:xfrm>
        </p:grpSpPr>
        <p:pic>
          <p:nvPicPr>
            <p:cNvPr id="19" name="图片 1" descr="D:\工作\军服中心\退役军人服务保障体系工作动态\工作动态第36期\图片34.png图片34"/>
            <p:cNvPicPr>
              <a:picLocks noChangeAspect="1" noChangeArrowheads="1"/>
            </p:cNvPicPr>
            <p:nvPr/>
          </p:nvPicPr>
          <p:blipFill>
            <a:blip r:embed="rId1"/>
            <a:srcRect/>
            <a:stretch>
              <a:fillRect/>
            </a:stretch>
          </p:blipFill>
          <p:spPr>
            <a:xfrm>
              <a:off x="1959" y="7441"/>
              <a:ext cx="3027" cy="2268"/>
            </a:xfrm>
            <a:prstGeom prst="rect">
              <a:avLst/>
            </a:prstGeom>
            <a:noFill/>
            <a:ln>
              <a:noFill/>
            </a:ln>
          </p:spPr>
        </p:pic>
        <p:sp>
          <p:nvSpPr>
            <p:cNvPr id="20" name="文本占位符 2"/>
            <p:cNvSpPr>
              <a:spLocks noGrp="1"/>
            </p:cNvSpPr>
            <p:nvPr/>
          </p:nvSpPr>
          <p:spPr>
            <a:xfrm>
              <a:off x="6549" y="7316"/>
              <a:ext cx="4426" cy="3493"/>
            </a:xfrm>
            <a:prstGeom prst="rect">
              <a:avLst/>
            </a:prstGeom>
            <a:noFill/>
            <a:ln w="9525">
              <a:noFill/>
            </a:ln>
          </p:spPr>
          <p:txBody>
            <a:bodyPr anchor="t" anchorCtr="0"/>
            <a:p>
              <a:pPr indent="457200" algn="just">
                <a:lnSpc>
                  <a:spcPts val="2800"/>
                </a:lnSpc>
              </a:pPr>
              <a:r>
                <a:rPr sz="1600">
                  <a:ea typeface="仿宋" panose="02010609060101010101" charset="-122"/>
                </a:rPr>
                <a:t>6月8日</a:t>
              </a:r>
              <a:r>
                <a:rPr lang="zh-CN" sz="1600">
                  <a:ea typeface="仿宋" panose="02010609060101010101" charset="-122"/>
                </a:rPr>
                <a:t>，龙潭街道新家园社区退役军人服务站</a:t>
              </a:r>
              <a:r>
                <a:rPr sz="1600">
                  <a:ea typeface="仿宋" panose="02010609060101010101" charset="-122"/>
                </a:rPr>
                <a:t>组织</a:t>
              </a:r>
              <a:r>
                <a:rPr lang="zh-CN" sz="1600">
                  <a:ea typeface="仿宋" panose="02010609060101010101" charset="-122"/>
                </a:rPr>
                <a:t>辖区</a:t>
              </a:r>
              <a:r>
                <a:rPr sz="1600">
                  <a:ea typeface="仿宋" panose="02010609060101010101" charset="-122"/>
                </a:rPr>
                <a:t>退役军人参观位于平谷桃棚村的红谷党员教育基地。</a:t>
              </a:r>
              <a:endParaRPr sz="1600">
                <a:ea typeface="仿宋" panose="02010609060101010101" charset="-122"/>
              </a:endParaRPr>
            </a:p>
          </p:txBody>
        </p:sp>
      </p:grpSp>
      <p:grpSp>
        <p:nvGrpSpPr>
          <p:cNvPr id="21" name="组合 20"/>
          <p:cNvGrpSpPr/>
          <p:nvPr/>
        </p:nvGrpSpPr>
        <p:grpSpPr>
          <a:xfrm>
            <a:off x="973300" y="7403082"/>
            <a:ext cx="5776595" cy="2776855"/>
            <a:chOff x="1876" y="7063"/>
            <a:chExt cx="9097" cy="4373"/>
          </a:xfrm>
        </p:grpSpPr>
        <p:pic>
          <p:nvPicPr>
            <p:cNvPr id="22" name="图片 1" descr="D:\工作\军服中心\退役军人服务保障体系工作动态\工作动态第36期\图片35.png图片35"/>
            <p:cNvPicPr>
              <a:picLocks noChangeAspect="1" noChangeArrowheads="1"/>
            </p:cNvPicPr>
            <p:nvPr/>
          </p:nvPicPr>
          <p:blipFill>
            <a:blip r:embed="rId2"/>
            <a:srcRect/>
            <a:stretch>
              <a:fillRect/>
            </a:stretch>
          </p:blipFill>
          <p:spPr>
            <a:xfrm>
              <a:off x="1876" y="7580"/>
              <a:ext cx="2984" cy="2236"/>
            </a:xfrm>
            <a:prstGeom prst="rect">
              <a:avLst/>
            </a:prstGeom>
            <a:noFill/>
            <a:ln>
              <a:noFill/>
            </a:ln>
          </p:spPr>
        </p:pic>
        <p:sp>
          <p:nvSpPr>
            <p:cNvPr id="23" name="文本占位符 2"/>
            <p:cNvSpPr>
              <a:spLocks noGrp="1"/>
            </p:cNvSpPr>
            <p:nvPr/>
          </p:nvSpPr>
          <p:spPr>
            <a:xfrm>
              <a:off x="6548" y="7063"/>
              <a:ext cx="4425" cy="4373"/>
            </a:xfrm>
            <a:prstGeom prst="rect">
              <a:avLst/>
            </a:prstGeom>
            <a:noFill/>
            <a:ln w="9525">
              <a:noFill/>
            </a:ln>
          </p:spPr>
          <p:txBody>
            <a:bodyPr anchor="t" anchorCtr="0"/>
            <a:p>
              <a:pPr indent="457200" algn="just">
                <a:lnSpc>
                  <a:spcPts val="2800"/>
                </a:lnSpc>
              </a:pPr>
              <a:r>
                <a:rPr sz="1600">
                  <a:ea typeface="仿宋" panose="02010609060101010101" charset="-122"/>
                </a:rPr>
                <a:t> </a:t>
              </a:r>
              <a:r>
                <a:rPr sz="1600">
                  <a:ea typeface="仿宋" panose="02010609060101010101" charset="-122"/>
                  <a:sym typeface="+mn-ea"/>
                </a:rPr>
                <a:t>6月17日，</a:t>
              </a:r>
              <a:r>
                <a:rPr lang="zh-CN" sz="1600">
                  <a:ea typeface="仿宋" panose="02010609060101010101" charset="-122"/>
                  <a:sym typeface="+mn-ea"/>
                </a:rPr>
                <a:t>龙潭街道</a:t>
              </a:r>
              <a:r>
                <a:rPr sz="1600">
                  <a:ea typeface="仿宋" panose="02010609060101010101" charset="-122"/>
                </a:rPr>
                <a:t>板南社区退役军人服务站围绕“ 在小小的社区里面做个大扫除”主题，</a:t>
              </a:r>
              <a:r>
                <a:rPr lang="zh-CN" sz="1600">
                  <a:ea typeface="仿宋" panose="02010609060101010101" charset="-122"/>
                </a:rPr>
                <a:t>组织辖区</a:t>
              </a:r>
              <a:r>
                <a:rPr sz="1600">
                  <a:ea typeface="仿宋" panose="02010609060101010101" charset="-122"/>
                </a:rPr>
                <a:t>退役军人及家属开展周末卫生大扫除活动。</a:t>
              </a:r>
              <a:endParaRPr sz="1600">
                <a:ea typeface="仿宋" panose="02010609060101010101" charset="-122"/>
              </a:endParaRPr>
            </a:p>
          </p:txBody>
        </p:sp>
      </p:grpSp>
      <p:grpSp>
        <p:nvGrpSpPr>
          <p:cNvPr id="24" name="组合 23"/>
          <p:cNvGrpSpPr/>
          <p:nvPr/>
        </p:nvGrpSpPr>
        <p:grpSpPr>
          <a:xfrm>
            <a:off x="934512" y="975360"/>
            <a:ext cx="5815204" cy="2202815"/>
            <a:chOff x="1507" y="11664"/>
            <a:chExt cx="9047" cy="3469"/>
          </a:xfrm>
        </p:grpSpPr>
        <p:sp>
          <p:nvSpPr>
            <p:cNvPr id="25" name="文本占位符 2"/>
            <p:cNvSpPr>
              <a:spLocks noGrp="1"/>
            </p:cNvSpPr>
            <p:nvPr/>
          </p:nvSpPr>
          <p:spPr>
            <a:xfrm>
              <a:off x="5989" y="11664"/>
              <a:ext cx="4565" cy="3469"/>
            </a:xfrm>
            <a:prstGeom prst="rect">
              <a:avLst/>
            </a:prstGeom>
            <a:noFill/>
            <a:ln w="9525">
              <a:noFill/>
            </a:ln>
          </p:spPr>
          <p:txBody>
            <a:bodyPr anchor="t" anchorCtr="0"/>
            <a:p>
              <a:pPr indent="457200" algn="just">
                <a:lnSpc>
                  <a:spcPts val="2800"/>
                </a:lnSpc>
              </a:pPr>
              <a:r>
                <a:rPr lang="zh-CN" sz="1600">
                  <a:ea typeface="仿宋" panose="02010609060101010101" charset="-122"/>
                </a:rPr>
                <a:t>6月5日，龙潭街道左安漪园社区组织志愿者在左安漪园社区大会议室开展“左安漪园社区银发金剪”志愿服务活动，为社区老人免费提供优质的理发服务。</a:t>
              </a:r>
              <a:endParaRPr lang="zh-CN" sz="1600">
                <a:ea typeface="仿宋" panose="02010609060101010101" charset="-122"/>
              </a:endParaRPr>
            </a:p>
          </p:txBody>
        </p:sp>
        <p:pic>
          <p:nvPicPr>
            <p:cNvPr id="26" name="图片 25" descr="D:\工作\军服中心\退役军人服务保障体系工作动态\工作动态第36期\图片33.png图片33"/>
            <p:cNvPicPr>
              <a:picLocks noChangeAspect="1"/>
            </p:cNvPicPr>
            <p:nvPr/>
          </p:nvPicPr>
          <p:blipFill>
            <a:blip r:embed="rId3"/>
            <a:srcRect t="32609"/>
            <a:stretch>
              <a:fillRect/>
            </a:stretch>
          </p:blipFill>
          <p:spPr>
            <a:xfrm>
              <a:off x="1507" y="12057"/>
              <a:ext cx="2990" cy="2683"/>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15</a:t>
            </a:r>
            <a:endParaRPr lang="en-US" altLang="zh-CN"/>
          </a:p>
          <a:p>
            <a:pPr lvl="0"/>
            <a:endParaRPr lang="en-US" altLang="zh-CN"/>
          </a:p>
        </p:txBody>
      </p:sp>
      <p:grpSp>
        <p:nvGrpSpPr>
          <p:cNvPr id="13" name="组合 12"/>
          <p:cNvGrpSpPr/>
          <p:nvPr/>
        </p:nvGrpSpPr>
        <p:grpSpPr>
          <a:xfrm>
            <a:off x="826135" y="7417435"/>
            <a:ext cx="5835015" cy="2564765"/>
            <a:chOff x="1477" y="5706"/>
            <a:chExt cx="9189" cy="4039"/>
          </a:xfrm>
        </p:grpSpPr>
        <p:sp>
          <p:nvSpPr>
            <p:cNvPr id="5" name="文本占位符 2"/>
            <p:cNvSpPr>
              <a:spLocks noGrp="1"/>
            </p:cNvSpPr>
            <p:nvPr/>
          </p:nvSpPr>
          <p:spPr>
            <a:xfrm>
              <a:off x="6059" y="5706"/>
              <a:ext cx="4607" cy="4039"/>
            </a:xfrm>
            <a:prstGeom prst="rect">
              <a:avLst/>
            </a:prstGeom>
            <a:noFill/>
            <a:ln w="9525">
              <a:noFill/>
            </a:ln>
          </p:spPr>
          <p:txBody>
            <a:bodyPr anchor="t" anchorCtr="0"/>
            <a:p>
              <a:pPr indent="457200" algn="just">
                <a:lnSpc>
                  <a:spcPts val="2800"/>
                </a:lnSpc>
              </a:pPr>
              <a:r>
                <a:rPr sz="1600">
                  <a:ea typeface="仿宋" panose="02010609060101010101" charset="-122"/>
                </a:rPr>
                <a:t>6月26日，龙潭街道退役军人</a:t>
              </a:r>
              <a:r>
                <a:rPr lang="zh-CN" sz="1600">
                  <a:ea typeface="仿宋" panose="02010609060101010101" charset="-122"/>
                </a:rPr>
                <a:t>服务站工作人员协同</a:t>
              </a:r>
              <a:r>
                <a:rPr sz="1600">
                  <a:ea typeface="仿宋" panose="02010609060101010101" charset="-122"/>
                </a:rPr>
                <a:t>幸福社区及安化楼社区</a:t>
              </a:r>
              <a:r>
                <a:rPr lang="zh-CN" sz="1600">
                  <a:ea typeface="仿宋" panose="02010609060101010101" charset="-122"/>
                </a:rPr>
                <a:t>退役军人服务站工作人员走</a:t>
              </a:r>
              <a:r>
                <a:rPr sz="1600">
                  <a:ea typeface="仿宋" panose="02010609060101010101" charset="-122"/>
                </a:rPr>
                <a:t>访慰问了辖区退役军人党员李</a:t>
              </a:r>
              <a:r>
                <a:rPr lang="zh-CN" sz="1600">
                  <a:ea typeface="仿宋" panose="02010609060101010101" charset="-122"/>
                </a:rPr>
                <a:t>先生和</a:t>
              </a:r>
              <a:r>
                <a:rPr sz="1600">
                  <a:ea typeface="仿宋" panose="02010609060101010101" charset="-122"/>
                </a:rPr>
                <a:t>徐</a:t>
              </a:r>
              <a:r>
                <a:rPr lang="zh-CN" sz="1600">
                  <a:ea typeface="仿宋" panose="02010609060101010101" charset="-122"/>
                </a:rPr>
                <a:t>先生</a:t>
              </a:r>
              <a:r>
                <a:rPr sz="1600">
                  <a:ea typeface="仿宋" panose="02010609060101010101" charset="-122"/>
                </a:rPr>
                <a:t>，为他们送上慰问品以及党和政府的关怀和祝福。</a:t>
              </a:r>
              <a:endParaRPr sz="1600">
                <a:ea typeface="仿宋" panose="02010609060101010101" charset="-122"/>
              </a:endParaRPr>
            </a:p>
          </p:txBody>
        </p:sp>
        <p:pic>
          <p:nvPicPr>
            <p:cNvPr id="12" name="图片 11" descr="D:\工作\军服中心\退役军人服务保障体系工作动态\工作动态第36期\图片38.png图片38"/>
            <p:cNvPicPr>
              <a:picLocks noChangeAspect="1"/>
            </p:cNvPicPr>
            <p:nvPr/>
          </p:nvPicPr>
          <p:blipFill>
            <a:blip r:embed="rId1"/>
            <a:srcRect/>
            <a:stretch>
              <a:fillRect/>
            </a:stretch>
          </p:blipFill>
          <p:spPr>
            <a:xfrm>
              <a:off x="1477" y="6455"/>
              <a:ext cx="3378" cy="2539"/>
            </a:xfrm>
            <a:prstGeom prst="rect">
              <a:avLst/>
            </a:prstGeom>
          </p:spPr>
        </p:pic>
      </p:grpSp>
      <p:grpSp>
        <p:nvGrpSpPr>
          <p:cNvPr id="2" name="组合 1"/>
          <p:cNvGrpSpPr/>
          <p:nvPr/>
        </p:nvGrpSpPr>
        <p:grpSpPr>
          <a:xfrm>
            <a:off x="843280" y="4389120"/>
            <a:ext cx="5818505" cy="2190115"/>
            <a:chOff x="1603" y="11622"/>
            <a:chExt cx="9163" cy="3449"/>
          </a:xfrm>
        </p:grpSpPr>
        <p:sp>
          <p:nvSpPr>
            <p:cNvPr id="15" name="文本占位符 2"/>
            <p:cNvSpPr>
              <a:spLocks noGrp="1"/>
            </p:cNvSpPr>
            <p:nvPr/>
          </p:nvSpPr>
          <p:spPr>
            <a:xfrm>
              <a:off x="6112" y="11622"/>
              <a:ext cx="4654" cy="3449"/>
            </a:xfrm>
            <a:prstGeom prst="rect">
              <a:avLst/>
            </a:prstGeom>
            <a:noFill/>
            <a:ln w="9525">
              <a:noFill/>
            </a:ln>
          </p:spPr>
          <p:txBody>
            <a:bodyPr anchor="t" anchorCtr="0"/>
            <a:p>
              <a:pPr indent="457200" algn="just">
                <a:lnSpc>
                  <a:spcPts val="2800"/>
                </a:lnSpc>
              </a:pPr>
              <a:r>
                <a:rPr sz="1600">
                  <a:ea typeface="仿宋" panose="02010609060101010101" charset="-122"/>
                </a:rPr>
                <a:t>为弘扬传统文化，</a:t>
              </a:r>
              <a:r>
                <a:rPr lang="zh-CN" sz="1600">
                  <a:ea typeface="仿宋" panose="02010609060101010101" charset="-122"/>
                </a:rPr>
                <a:t>龙潭街道</a:t>
              </a:r>
              <a:r>
                <a:rPr sz="1600">
                  <a:ea typeface="仿宋" panose="02010609060101010101" charset="-122"/>
                </a:rPr>
                <a:t>华城社区</a:t>
              </a:r>
              <a:r>
                <a:rPr lang="zh-CN" sz="1600">
                  <a:ea typeface="仿宋" panose="02010609060101010101" charset="-122"/>
                </a:rPr>
                <a:t>退役军人服务站组织辖区退役军人</a:t>
              </a:r>
              <a:r>
                <a:rPr sz="1600">
                  <a:ea typeface="仿宋" panose="02010609060101010101" charset="-122"/>
                </a:rPr>
                <a:t>开展“艾香连着邻里情”</a:t>
              </a:r>
              <a:r>
                <a:rPr lang="zh-CN" sz="1600">
                  <a:ea typeface="仿宋" panose="02010609060101010101" charset="-122"/>
                </a:rPr>
                <a:t>主题</a:t>
              </a:r>
              <a:r>
                <a:rPr sz="1600">
                  <a:ea typeface="仿宋" panose="02010609060101010101" charset="-122"/>
                </a:rPr>
                <a:t>活动，</a:t>
              </a:r>
              <a:r>
                <a:rPr lang="zh-CN" sz="1600">
                  <a:ea typeface="仿宋" panose="02010609060101010101" charset="-122"/>
                </a:rPr>
                <a:t>带领大家</a:t>
              </a:r>
              <a:r>
                <a:rPr sz="1600">
                  <a:ea typeface="仿宋" panose="02010609060101010101" charset="-122"/>
                </a:rPr>
                <a:t>一</a:t>
              </a:r>
              <a:r>
                <a:rPr lang="zh-CN" sz="1600">
                  <a:ea typeface="仿宋" panose="02010609060101010101" charset="-122"/>
                </a:rPr>
                <a:t>同</a:t>
              </a:r>
              <a:r>
                <a:rPr sz="1600">
                  <a:ea typeface="仿宋" panose="02010609060101010101" charset="-122"/>
                </a:rPr>
                <a:t>体验</a:t>
              </a:r>
              <a:r>
                <a:rPr lang="zh-CN" sz="1600">
                  <a:ea typeface="仿宋" panose="02010609060101010101" charset="-122"/>
                </a:rPr>
                <a:t>端午节里的</a:t>
              </a:r>
              <a:r>
                <a:rPr sz="1600">
                  <a:ea typeface="仿宋" panose="02010609060101010101" charset="-122"/>
                </a:rPr>
                <a:t>文化氛围。</a:t>
              </a:r>
              <a:endParaRPr sz="1600">
                <a:ea typeface="仿宋" panose="02010609060101010101" charset="-122"/>
              </a:endParaRPr>
            </a:p>
          </p:txBody>
        </p:sp>
        <p:pic>
          <p:nvPicPr>
            <p:cNvPr id="1073742852" name="图片 1073742851" descr="D:\工作\军服中心\退役军人服务保障体系工作动态\工作动态第36期\图片37.png图片37"/>
            <p:cNvPicPr>
              <a:picLocks noChangeAspect="1"/>
            </p:cNvPicPr>
            <p:nvPr/>
          </p:nvPicPr>
          <p:blipFill>
            <a:blip r:embed="rId2"/>
            <a:srcRect/>
            <a:stretch>
              <a:fillRect/>
            </a:stretch>
          </p:blipFill>
          <p:spPr>
            <a:xfrm>
              <a:off x="1603" y="11897"/>
              <a:ext cx="3277" cy="2463"/>
            </a:xfrm>
            <a:prstGeom prst="rect">
              <a:avLst/>
            </a:prstGeom>
            <a:noFill/>
            <a:ln w="9525">
              <a:noFill/>
            </a:ln>
          </p:spPr>
        </p:pic>
      </p:grpSp>
      <p:grpSp>
        <p:nvGrpSpPr>
          <p:cNvPr id="9" name="组合 8"/>
          <p:cNvGrpSpPr/>
          <p:nvPr/>
        </p:nvGrpSpPr>
        <p:grpSpPr>
          <a:xfrm>
            <a:off x="840585" y="801622"/>
            <a:ext cx="5821045" cy="2146300"/>
            <a:chOff x="1620" y="7157"/>
            <a:chExt cx="9167" cy="3380"/>
          </a:xfrm>
        </p:grpSpPr>
        <p:pic>
          <p:nvPicPr>
            <p:cNvPr id="14" name="图片 1" descr="D:\工作\军服中心\退役军人服务保障体系工作动态\工作动态第36期\图片36.png图片36"/>
            <p:cNvPicPr>
              <a:picLocks noChangeAspect="1" noChangeArrowheads="1"/>
            </p:cNvPicPr>
            <p:nvPr/>
          </p:nvPicPr>
          <p:blipFill>
            <a:blip r:embed="rId3"/>
            <a:srcRect/>
            <a:stretch>
              <a:fillRect/>
            </a:stretch>
          </p:blipFill>
          <p:spPr>
            <a:xfrm>
              <a:off x="1620" y="7543"/>
              <a:ext cx="3284" cy="2315"/>
            </a:xfrm>
            <a:prstGeom prst="rect">
              <a:avLst/>
            </a:prstGeom>
            <a:noFill/>
            <a:ln>
              <a:noFill/>
            </a:ln>
          </p:spPr>
        </p:pic>
        <p:sp>
          <p:nvSpPr>
            <p:cNvPr id="16" name="文本占位符 2"/>
            <p:cNvSpPr>
              <a:spLocks noGrp="1"/>
            </p:cNvSpPr>
            <p:nvPr/>
          </p:nvSpPr>
          <p:spPr>
            <a:xfrm>
              <a:off x="6132" y="7157"/>
              <a:ext cx="4655" cy="3380"/>
            </a:xfrm>
            <a:prstGeom prst="rect">
              <a:avLst/>
            </a:prstGeom>
            <a:noFill/>
            <a:ln w="9525">
              <a:noFill/>
            </a:ln>
          </p:spPr>
          <p:txBody>
            <a:bodyPr anchor="t" anchorCtr="0"/>
            <a:p>
              <a:pPr indent="457200" algn="just">
                <a:lnSpc>
                  <a:spcPts val="2800"/>
                </a:lnSpc>
              </a:pPr>
              <a:r>
                <a:rPr sz="1600">
                  <a:ea typeface="仿宋" panose="02010609060101010101" charset="-122"/>
                </a:rPr>
                <a:t>为进一步营造拥军优属、关心关爱退役军人的浓厚氛围，6月21日，</a:t>
              </a:r>
              <a:r>
                <a:rPr lang="zh-CN" sz="1600">
                  <a:ea typeface="仿宋" panose="02010609060101010101" charset="-122"/>
                </a:rPr>
                <a:t>龙潭街道</a:t>
              </a:r>
              <a:r>
                <a:rPr sz="1600">
                  <a:ea typeface="仿宋" panose="02010609060101010101" charset="-122"/>
                </a:rPr>
                <a:t>安化楼社区退役军人服务站联合厦门国际银行开展“安康端午·情系老兵”端午走访慰问活动。</a:t>
              </a:r>
              <a:endParaRPr sz="1600">
                <a:ea typeface="仿宋" panose="02010609060101010101" charset="-122"/>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16</a:t>
            </a:r>
            <a:endParaRPr lang="en-US" altLang="zh-CN"/>
          </a:p>
        </p:txBody>
      </p:sp>
      <p:sp>
        <p:nvSpPr>
          <p:cNvPr id="7" name="文本占位符 2"/>
          <p:cNvSpPr>
            <a:spLocks noGrp="1"/>
          </p:cNvSpPr>
          <p:nvPr/>
        </p:nvSpPr>
        <p:spPr>
          <a:xfrm>
            <a:off x="3749040" y="7334250"/>
            <a:ext cx="2548890" cy="2495550"/>
          </a:xfrm>
          <a:prstGeom prst="rect">
            <a:avLst/>
          </a:prstGeom>
          <a:noFill/>
          <a:ln w="9525">
            <a:noFill/>
          </a:ln>
        </p:spPr>
        <p:txBody>
          <a:bodyPr anchor="t" anchorCtr="0"/>
          <a:p>
            <a:pPr indent="457200" algn="just">
              <a:lnSpc>
                <a:spcPts val="2800"/>
              </a:lnSpc>
            </a:pPr>
            <a:endParaRPr sz="1600">
              <a:ea typeface="仿宋" panose="02010609060101010101" charset="-122"/>
            </a:endParaRPr>
          </a:p>
        </p:txBody>
      </p:sp>
      <p:grpSp>
        <p:nvGrpSpPr>
          <p:cNvPr id="2" name="组合 1"/>
          <p:cNvGrpSpPr/>
          <p:nvPr/>
        </p:nvGrpSpPr>
        <p:grpSpPr>
          <a:xfrm>
            <a:off x="919960" y="962912"/>
            <a:ext cx="5756275" cy="2179320"/>
            <a:chOff x="1771" y="6858"/>
            <a:chExt cx="9065" cy="3432"/>
          </a:xfrm>
        </p:grpSpPr>
        <p:pic>
          <p:nvPicPr>
            <p:cNvPr id="10" name="图片 1" descr="D:\工作\军服中心\退役军人服务保障体系工作动态\工作动态第36期\图片39.png图片39"/>
            <p:cNvPicPr>
              <a:picLocks noChangeAspect="1" noChangeArrowheads="1"/>
            </p:cNvPicPr>
            <p:nvPr/>
          </p:nvPicPr>
          <p:blipFill>
            <a:blip r:embed="rId1"/>
            <a:srcRect/>
            <a:stretch>
              <a:fillRect/>
            </a:stretch>
          </p:blipFill>
          <p:spPr>
            <a:xfrm>
              <a:off x="1771" y="7166"/>
              <a:ext cx="3299" cy="2474"/>
            </a:xfrm>
            <a:prstGeom prst="rect">
              <a:avLst/>
            </a:prstGeom>
            <a:noFill/>
            <a:ln>
              <a:noFill/>
            </a:ln>
          </p:spPr>
        </p:pic>
        <p:sp>
          <p:nvSpPr>
            <p:cNvPr id="11" name="文本占位符 2"/>
            <p:cNvSpPr>
              <a:spLocks noGrp="1"/>
            </p:cNvSpPr>
            <p:nvPr/>
          </p:nvSpPr>
          <p:spPr>
            <a:xfrm>
              <a:off x="6310" y="6858"/>
              <a:ext cx="4526" cy="3432"/>
            </a:xfrm>
            <a:prstGeom prst="rect">
              <a:avLst/>
            </a:prstGeom>
            <a:noFill/>
            <a:ln w="9525">
              <a:noFill/>
            </a:ln>
          </p:spPr>
          <p:txBody>
            <a:bodyPr anchor="t" anchorCtr="0"/>
            <a:p>
              <a:pPr indent="457200" algn="just">
                <a:lnSpc>
                  <a:spcPts val="2800"/>
                </a:lnSpc>
              </a:pPr>
              <a:r>
                <a:rPr sz="1600">
                  <a:ea typeface="仿宋" panose="02010609060101010101" charset="-122"/>
                  <a:sym typeface="+mn-ea"/>
                </a:rPr>
                <a:t>6月8日，</a:t>
              </a:r>
              <a:r>
                <a:rPr lang="zh-CN" sz="1600">
                  <a:ea typeface="仿宋" panose="02010609060101010101" charset="-122"/>
                  <a:sym typeface="+mn-ea"/>
                </a:rPr>
                <a:t>龙潭街道</a:t>
              </a:r>
              <a:r>
                <a:rPr sz="1600">
                  <a:ea typeface="仿宋" panose="02010609060101010101" charset="-122"/>
                  <a:sym typeface="+mn-ea"/>
                </a:rPr>
                <a:t>夕照寺社区</a:t>
              </a:r>
              <a:r>
                <a:rPr lang="zh-CN" sz="1600">
                  <a:ea typeface="仿宋" panose="02010609060101010101" charset="-122"/>
                  <a:sym typeface="+mn-ea"/>
                </a:rPr>
                <a:t>退役军人服务站</a:t>
              </a:r>
              <a:r>
                <a:rPr sz="1600">
                  <a:ea typeface="仿宋" panose="02010609060101010101" charset="-122"/>
                  <a:sym typeface="+mn-ea"/>
                </a:rPr>
                <a:t>组织</a:t>
              </a:r>
              <a:r>
                <a:rPr lang="zh-CN" sz="1600">
                  <a:ea typeface="仿宋" panose="02010609060101010101" charset="-122"/>
                  <a:sym typeface="+mn-ea"/>
                </a:rPr>
                <a:t>辖区</a:t>
              </a:r>
              <a:r>
                <a:rPr sz="1600">
                  <a:ea typeface="仿宋" panose="02010609060101010101" charset="-122"/>
                  <a:sym typeface="+mn-ea"/>
                </a:rPr>
                <a:t>退役军人党员参观通州大运河瓷画艺术馆，浸润式感受城市副中心发展变化。</a:t>
              </a:r>
              <a:endParaRPr sz="1600">
                <a:ea typeface="仿宋" panose="02010609060101010101" charset="-122"/>
              </a:endParaRPr>
            </a:p>
            <a:p>
              <a:pPr indent="457200" algn="just">
                <a:lnSpc>
                  <a:spcPts val="2800"/>
                </a:lnSpc>
              </a:pPr>
              <a:endParaRPr sz="1600">
                <a:ea typeface="仿宋" panose="02010609060101010101" charset="-122"/>
              </a:endParaRPr>
            </a:p>
          </p:txBody>
        </p:sp>
      </p:grpSp>
      <p:grpSp>
        <p:nvGrpSpPr>
          <p:cNvPr id="3" name="组合 2"/>
          <p:cNvGrpSpPr/>
          <p:nvPr/>
        </p:nvGrpSpPr>
        <p:grpSpPr>
          <a:xfrm>
            <a:off x="919960" y="4209667"/>
            <a:ext cx="5829935" cy="2419350"/>
            <a:chOff x="1775" y="7166"/>
            <a:chExt cx="9181" cy="3810"/>
          </a:xfrm>
        </p:grpSpPr>
        <p:pic>
          <p:nvPicPr>
            <p:cNvPr id="5" name="图片 1" descr="D:\工作\军服中心\退役军人服务保障体系工作动态\工作动态第36期\图片40.png图片40"/>
            <p:cNvPicPr>
              <a:picLocks noChangeAspect="1" noChangeArrowheads="1"/>
            </p:cNvPicPr>
            <p:nvPr/>
          </p:nvPicPr>
          <p:blipFill>
            <a:blip r:embed="rId2"/>
            <a:srcRect/>
            <a:stretch>
              <a:fillRect/>
            </a:stretch>
          </p:blipFill>
          <p:spPr>
            <a:xfrm>
              <a:off x="1775" y="7166"/>
              <a:ext cx="3292" cy="2473"/>
            </a:xfrm>
            <a:prstGeom prst="rect">
              <a:avLst/>
            </a:prstGeom>
            <a:noFill/>
            <a:ln>
              <a:noFill/>
            </a:ln>
          </p:spPr>
        </p:pic>
        <p:sp>
          <p:nvSpPr>
            <p:cNvPr id="6" name="文本占位符 2"/>
            <p:cNvSpPr>
              <a:spLocks noGrp="1"/>
            </p:cNvSpPr>
            <p:nvPr/>
          </p:nvSpPr>
          <p:spPr>
            <a:xfrm>
              <a:off x="6310" y="7166"/>
              <a:ext cx="4646" cy="3810"/>
            </a:xfrm>
            <a:prstGeom prst="rect">
              <a:avLst/>
            </a:prstGeom>
            <a:noFill/>
            <a:ln w="9525">
              <a:noFill/>
            </a:ln>
          </p:spPr>
          <p:txBody>
            <a:bodyPr anchor="t" anchorCtr="0"/>
            <a:p>
              <a:pPr indent="457200" algn="just">
                <a:lnSpc>
                  <a:spcPts val="2800"/>
                </a:lnSpc>
              </a:pPr>
              <a:r>
                <a:rPr sz="1600">
                  <a:ea typeface="仿宋" panose="02010609060101010101" charset="-122"/>
                </a:rPr>
                <a:t>6月9日</a:t>
              </a:r>
              <a:r>
                <a:rPr lang="zh-CN" sz="1600">
                  <a:ea typeface="仿宋" panose="02010609060101010101" charset="-122"/>
                </a:rPr>
                <a:t>，体育馆路街道</a:t>
              </a:r>
              <a:r>
                <a:rPr sz="1600">
                  <a:ea typeface="仿宋" panose="02010609060101010101" charset="-122"/>
                </a:rPr>
                <a:t>体育总局社区</a:t>
              </a:r>
              <a:r>
                <a:rPr lang="zh-CN" sz="1600">
                  <a:ea typeface="仿宋" panose="02010609060101010101" charset="-122"/>
                </a:rPr>
                <a:t>退役军人服务站组织辖区退役军人</a:t>
              </a:r>
              <a:r>
                <a:rPr sz="1600">
                  <a:ea typeface="仿宋" panose="02010609060101010101" charset="-122"/>
                </a:rPr>
                <a:t>开展消防、防汛宣传活动。</a:t>
              </a:r>
              <a:endParaRPr sz="1600">
                <a:ea typeface="仿宋" panose="02010609060101010101" charset="-122"/>
              </a:endParaRPr>
            </a:p>
          </p:txBody>
        </p:sp>
      </p:grpSp>
      <p:grpSp>
        <p:nvGrpSpPr>
          <p:cNvPr id="8" name="组合 7"/>
          <p:cNvGrpSpPr/>
          <p:nvPr/>
        </p:nvGrpSpPr>
        <p:grpSpPr>
          <a:xfrm>
            <a:off x="919960" y="7130667"/>
            <a:ext cx="5829935" cy="2419350"/>
            <a:chOff x="1775" y="6701"/>
            <a:chExt cx="9181" cy="3810"/>
          </a:xfrm>
        </p:grpSpPr>
        <p:pic>
          <p:nvPicPr>
            <p:cNvPr id="9" name="图片 1" descr="D:\工作\军服中心\退役军人服务保障体系工作动态\工作动态第36期\图片41.png图片41"/>
            <p:cNvPicPr>
              <a:picLocks noChangeAspect="1" noChangeArrowheads="1"/>
            </p:cNvPicPr>
            <p:nvPr/>
          </p:nvPicPr>
          <p:blipFill>
            <a:blip r:embed="rId3"/>
            <a:srcRect/>
            <a:stretch>
              <a:fillRect/>
            </a:stretch>
          </p:blipFill>
          <p:spPr>
            <a:xfrm>
              <a:off x="1775" y="7200"/>
              <a:ext cx="3293" cy="2421"/>
            </a:xfrm>
            <a:prstGeom prst="rect">
              <a:avLst/>
            </a:prstGeom>
            <a:noFill/>
            <a:ln>
              <a:noFill/>
            </a:ln>
          </p:spPr>
        </p:pic>
        <p:sp>
          <p:nvSpPr>
            <p:cNvPr id="12" name="文本占位符 2"/>
            <p:cNvSpPr>
              <a:spLocks noGrp="1"/>
            </p:cNvSpPr>
            <p:nvPr/>
          </p:nvSpPr>
          <p:spPr>
            <a:xfrm>
              <a:off x="6310" y="6701"/>
              <a:ext cx="4646" cy="3810"/>
            </a:xfrm>
            <a:prstGeom prst="rect">
              <a:avLst/>
            </a:prstGeom>
            <a:noFill/>
            <a:ln w="9525">
              <a:noFill/>
            </a:ln>
          </p:spPr>
          <p:txBody>
            <a:bodyPr anchor="t" anchorCtr="0"/>
            <a:p>
              <a:pPr indent="457200" algn="just">
                <a:lnSpc>
                  <a:spcPts val="2800"/>
                </a:lnSpc>
              </a:pPr>
              <a:r>
                <a:rPr sz="1600">
                  <a:ea typeface="仿宋" panose="02010609060101010101" charset="-122"/>
                </a:rPr>
                <a:t>6月10日，</a:t>
              </a:r>
              <a:r>
                <a:rPr lang="zh-CN" sz="1600">
                  <a:ea typeface="仿宋" panose="02010609060101010101" charset="-122"/>
                </a:rPr>
                <a:t>体育馆路街道</a:t>
              </a:r>
              <a:r>
                <a:rPr sz="1600">
                  <a:ea typeface="仿宋" panose="02010609060101010101" charset="-122"/>
                </a:rPr>
                <a:t>四块玉社区</a:t>
              </a:r>
              <a:r>
                <a:rPr lang="zh-CN" sz="1600">
                  <a:ea typeface="仿宋" panose="02010609060101010101" charset="-122"/>
                </a:rPr>
                <a:t>退役军人服务站组织辖区</a:t>
              </a:r>
              <a:r>
                <a:rPr lang="en-US" altLang="zh-CN" sz="1600">
                  <a:ea typeface="仿宋" panose="02010609060101010101" charset="-122"/>
                </a:rPr>
                <a:t>“</a:t>
              </a:r>
              <a:r>
                <a:rPr lang="zh-CN" sz="1600">
                  <a:ea typeface="仿宋" panose="02010609060101010101" charset="-122"/>
                </a:rPr>
                <a:t>首都老兵</a:t>
              </a:r>
              <a:r>
                <a:rPr lang="en-US" altLang="zh-CN" sz="1600">
                  <a:ea typeface="仿宋" panose="02010609060101010101" charset="-122"/>
                </a:rPr>
                <a:t>”</a:t>
              </a:r>
              <a:r>
                <a:rPr lang="zh-CN" altLang="en-US" sz="1600">
                  <a:ea typeface="仿宋" panose="02010609060101010101" charset="-122"/>
                </a:rPr>
                <a:t>志愿服务队</a:t>
              </a:r>
              <a:r>
                <a:rPr sz="1600">
                  <a:ea typeface="仿宋" panose="02010609060101010101" charset="-122"/>
                </a:rPr>
                <a:t>开展“银发时代先锋</a:t>
              </a:r>
              <a:r>
                <a:rPr lang="en-US" sz="1600">
                  <a:ea typeface="仿宋" panose="02010609060101010101" charset="-122"/>
                </a:rPr>
                <a:t>·</a:t>
              </a:r>
              <a:r>
                <a:rPr sz="1600">
                  <a:ea typeface="仿宋" panose="02010609060101010101" charset="-122"/>
                </a:rPr>
                <a:t>东城精彩有我”主题活动，开展周末卫生大扫除</a:t>
              </a:r>
              <a:r>
                <a:rPr lang="zh-CN" sz="1600">
                  <a:ea typeface="仿宋" panose="02010609060101010101" charset="-122"/>
                </a:rPr>
                <a:t>。</a:t>
              </a:r>
              <a:endParaRPr lang="zh-CN" sz="1600">
                <a:ea typeface="仿宋" panose="02010609060101010101" charset="-122"/>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17</a:t>
            </a:r>
            <a:endParaRPr lang="en-US" altLang="zh-CN"/>
          </a:p>
        </p:txBody>
      </p:sp>
      <p:grpSp>
        <p:nvGrpSpPr>
          <p:cNvPr id="8" name="组合 7"/>
          <p:cNvGrpSpPr/>
          <p:nvPr/>
        </p:nvGrpSpPr>
        <p:grpSpPr>
          <a:xfrm>
            <a:off x="942185" y="7691372"/>
            <a:ext cx="5807710" cy="2102485"/>
            <a:chOff x="1810" y="7200"/>
            <a:chExt cx="9146" cy="3311"/>
          </a:xfrm>
        </p:grpSpPr>
        <p:pic>
          <p:nvPicPr>
            <p:cNvPr id="9" name="图片 1" descr="D:\工作\军服中心\退役军人服务保障体系工作动态\工作动态第36期\图片44.png图片44"/>
            <p:cNvPicPr>
              <a:picLocks noChangeAspect="1" noChangeArrowheads="1"/>
            </p:cNvPicPr>
            <p:nvPr/>
          </p:nvPicPr>
          <p:blipFill>
            <a:blip r:embed="rId1"/>
            <a:srcRect/>
            <a:stretch>
              <a:fillRect/>
            </a:stretch>
          </p:blipFill>
          <p:spPr>
            <a:xfrm>
              <a:off x="1810" y="7200"/>
              <a:ext cx="3224" cy="2421"/>
            </a:xfrm>
            <a:prstGeom prst="rect">
              <a:avLst/>
            </a:prstGeom>
            <a:noFill/>
            <a:ln>
              <a:noFill/>
            </a:ln>
          </p:spPr>
        </p:pic>
        <p:sp>
          <p:nvSpPr>
            <p:cNvPr id="12" name="文本占位符 2"/>
            <p:cNvSpPr>
              <a:spLocks noGrp="1"/>
            </p:cNvSpPr>
            <p:nvPr/>
          </p:nvSpPr>
          <p:spPr>
            <a:xfrm>
              <a:off x="6310" y="7200"/>
              <a:ext cx="4646" cy="3311"/>
            </a:xfrm>
            <a:prstGeom prst="rect">
              <a:avLst/>
            </a:prstGeom>
            <a:noFill/>
            <a:ln w="9525">
              <a:noFill/>
            </a:ln>
          </p:spPr>
          <p:txBody>
            <a:bodyPr anchor="t" anchorCtr="0"/>
            <a:p>
              <a:pPr indent="457200" algn="just">
                <a:lnSpc>
                  <a:spcPts val="2800"/>
                </a:lnSpc>
              </a:pPr>
              <a:r>
                <a:rPr sz="1600">
                  <a:ea typeface="仿宋" panose="02010609060101010101" charset="-122"/>
                </a:rPr>
                <a:t>6月21日，</a:t>
              </a:r>
              <a:r>
                <a:rPr lang="zh-CN" sz="1600">
                  <a:ea typeface="仿宋" panose="02010609060101010101" charset="-122"/>
                </a:rPr>
                <a:t>体育馆路街道</a:t>
              </a:r>
              <a:r>
                <a:rPr sz="1600">
                  <a:ea typeface="仿宋" panose="02010609060101010101" charset="-122"/>
                </a:rPr>
                <a:t>东厅社区</a:t>
              </a:r>
              <a:r>
                <a:rPr lang="zh-CN" sz="1600">
                  <a:ea typeface="仿宋" panose="02010609060101010101" charset="-122"/>
                </a:rPr>
                <a:t>退役军人服务站组织辖区退役军人</a:t>
              </a:r>
              <a:r>
                <a:rPr sz="1600">
                  <a:ea typeface="仿宋" panose="02010609060101010101" charset="-122"/>
                </a:rPr>
                <a:t>开展“香囊安康庆端午活动”。</a:t>
              </a:r>
              <a:endParaRPr sz="1600">
                <a:ea typeface="仿宋" panose="02010609060101010101" charset="-122"/>
              </a:endParaRPr>
            </a:p>
          </p:txBody>
        </p:sp>
      </p:grpSp>
      <p:grpSp>
        <p:nvGrpSpPr>
          <p:cNvPr id="5" name="组合 4"/>
          <p:cNvGrpSpPr/>
          <p:nvPr/>
        </p:nvGrpSpPr>
        <p:grpSpPr>
          <a:xfrm>
            <a:off x="939645" y="4260467"/>
            <a:ext cx="5810250" cy="2419350"/>
            <a:chOff x="1806" y="6701"/>
            <a:chExt cx="9150" cy="3810"/>
          </a:xfrm>
        </p:grpSpPr>
        <p:pic>
          <p:nvPicPr>
            <p:cNvPr id="6" name="图片 1" descr="D:\工作\军服中心\退役军人服务保障体系工作动态\工作动态第36期\图片43.png图片43"/>
            <p:cNvPicPr>
              <a:picLocks noChangeAspect="1" noChangeArrowheads="1"/>
            </p:cNvPicPr>
            <p:nvPr/>
          </p:nvPicPr>
          <p:blipFill>
            <a:blip r:embed="rId2"/>
            <a:srcRect/>
            <a:stretch>
              <a:fillRect/>
            </a:stretch>
          </p:blipFill>
          <p:spPr>
            <a:xfrm>
              <a:off x="1806" y="7200"/>
              <a:ext cx="3231" cy="2421"/>
            </a:xfrm>
            <a:prstGeom prst="rect">
              <a:avLst/>
            </a:prstGeom>
            <a:noFill/>
            <a:ln>
              <a:noFill/>
            </a:ln>
          </p:spPr>
        </p:pic>
        <p:sp>
          <p:nvSpPr>
            <p:cNvPr id="7" name="文本占位符 2"/>
            <p:cNvSpPr>
              <a:spLocks noGrp="1"/>
            </p:cNvSpPr>
            <p:nvPr/>
          </p:nvSpPr>
          <p:spPr>
            <a:xfrm>
              <a:off x="6310" y="6701"/>
              <a:ext cx="4646" cy="3810"/>
            </a:xfrm>
            <a:prstGeom prst="rect">
              <a:avLst/>
            </a:prstGeom>
            <a:noFill/>
            <a:ln w="9525">
              <a:noFill/>
            </a:ln>
          </p:spPr>
          <p:txBody>
            <a:bodyPr anchor="t" anchorCtr="0"/>
            <a:p>
              <a:pPr indent="457200" algn="just">
                <a:lnSpc>
                  <a:spcPts val="2800"/>
                </a:lnSpc>
              </a:pPr>
              <a:r>
                <a:rPr sz="1600">
                  <a:ea typeface="仿宋" panose="02010609060101010101" charset="-122"/>
                </a:rPr>
                <a:t>6月20日</a:t>
              </a:r>
              <a:r>
                <a:rPr lang="zh-CN" sz="1600">
                  <a:ea typeface="仿宋" panose="02010609060101010101" charset="-122"/>
                </a:rPr>
                <a:t>，体育馆路街道西唐社区退役军人服务站组织辖区退役军人党员前往北京西山国家森林公园开展“坚定理想信念</a:t>
              </a:r>
              <a:r>
                <a:rPr lang="en-US" altLang="zh-CN" sz="1600">
                  <a:ea typeface="仿宋" panose="02010609060101010101" charset="-122"/>
                </a:rPr>
                <a:t>·</a:t>
              </a:r>
              <a:r>
                <a:rPr lang="zh-CN" sz="1600">
                  <a:ea typeface="仿宋" panose="02010609060101010101" charset="-122"/>
                </a:rPr>
                <a:t>二十大精神学习”活动。</a:t>
              </a:r>
              <a:endParaRPr lang="zh-CN" sz="1600">
                <a:ea typeface="仿宋" panose="02010609060101010101" charset="-122"/>
              </a:endParaRPr>
            </a:p>
          </p:txBody>
        </p:sp>
      </p:grpSp>
      <p:grpSp>
        <p:nvGrpSpPr>
          <p:cNvPr id="10" name="组合 9"/>
          <p:cNvGrpSpPr/>
          <p:nvPr/>
        </p:nvGrpSpPr>
        <p:grpSpPr>
          <a:xfrm>
            <a:off x="940915" y="911477"/>
            <a:ext cx="5911850" cy="2740025"/>
            <a:chOff x="1808" y="6560"/>
            <a:chExt cx="9310" cy="4315"/>
          </a:xfrm>
        </p:grpSpPr>
        <p:pic>
          <p:nvPicPr>
            <p:cNvPr id="11" name="图片 1" descr="D:\工作\军服中心\退役军人服务保障体系工作动态\工作动态第36期\图片42.png图片42"/>
            <p:cNvPicPr>
              <a:picLocks noChangeAspect="1" noChangeArrowheads="1"/>
            </p:cNvPicPr>
            <p:nvPr/>
          </p:nvPicPr>
          <p:blipFill>
            <a:blip r:embed="rId3"/>
            <a:srcRect/>
            <a:stretch>
              <a:fillRect/>
            </a:stretch>
          </p:blipFill>
          <p:spPr>
            <a:xfrm>
              <a:off x="1808" y="7200"/>
              <a:ext cx="3228" cy="2421"/>
            </a:xfrm>
            <a:prstGeom prst="rect">
              <a:avLst/>
            </a:prstGeom>
            <a:noFill/>
            <a:ln>
              <a:noFill/>
            </a:ln>
          </p:spPr>
        </p:pic>
        <p:sp>
          <p:nvSpPr>
            <p:cNvPr id="13" name="文本占位符 2"/>
            <p:cNvSpPr>
              <a:spLocks noGrp="1"/>
            </p:cNvSpPr>
            <p:nvPr/>
          </p:nvSpPr>
          <p:spPr>
            <a:xfrm>
              <a:off x="6310" y="6560"/>
              <a:ext cx="4808" cy="4315"/>
            </a:xfrm>
            <a:prstGeom prst="rect">
              <a:avLst/>
            </a:prstGeom>
            <a:noFill/>
            <a:ln w="9525">
              <a:noFill/>
            </a:ln>
          </p:spPr>
          <p:txBody>
            <a:bodyPr anchor="t" anchorCtr="0"/>
            <a:p>
              <a:pPr indent="457200" algn="just">
                <a:lnSpc>
                  <a:spcPts val="2800"/>
                </a:lnSpc>
              </a:pPr>
              <a:r>
                <a:rPr sz="1600">
                  <a:ea typeface="仿宋" panose="02010609060101010101" charset="-122"/>
                </a:rPr>
                <a:t>为丰富居民的文化生活，弘扬中华传统文化，</a:t>
              </a:r>
              <a:r>
                <a:rPr lang="zh-CN" sz="1600">
                  <a:ea typeface="仿宋" panose="02010609060101010101" charset="-122"/>
                </a:rPr>
                <a:t>在</a:t>
              </a:r>
              <a:r>
                <a:rPr sz="1600">
                  <a:ea typeface="仿宋" panose="02010609060101010101" charset="-122"/>
                  <a:sym typeface="+mn-ea"/>
                </a:rPr>
                <a:t>6月13日端午节到来之际</a:t>
              </a:r>
              <a:r>
                <a:rPr lang="zh-CN" sz="1600">
                  <a:ea typeface="仿宋" panose="02010609060101010101" charset="-122"/>
                  <a:sym typeface="+mn-ea"/>
                </a:rPr>
                <a:t>，体育馆路街道</a:t>
              </a:r>
              <a:r>
                <a:rPr sz="1600">
                  <a:ea typeface="仿宋" panose="02010609060101010101" charset="-122"/>
                </a:rPr>
                <a:t>西唐社区</a:t>
              </a:r>
              <a:r>
                <a:rPr lang="zh-CN" sz="1600">
                  <a:ea typeface="仿宋" panose="02010609060101010101" charset="-122"/>
                </a:rPr>
                <a:t>退役军人服务站组织辖区退役军人</a:t>
              </a:r>
              <a:r>
                <a:rPr sz="1600">
                  <a:ea typeface="仿宋" panose="02010609060101010101" charset="-122"/>
                </a:rPr>
                <a:t>组织开展“浓情伴端午 </a:t>
              </a:r>
              <a:r>
                <a:rPr lang="en-US" sz="1600">
                  <a:ea typeface="仿宋" panose="02010609060101010101" charset="-122"/>
                </a:rPr>
                <a:t>·</a:t>
              </a:r>
              <a:r>
                <a:rPr sz="1600">
                  <a:ea typeface="仿宋" panose="02010609060101010101" charset="-122"/>
                </a:rPr>
                <a:t>夏色倚艾青”</a:t>
              </a:r>
              <a:r>
                <a:rPr lang="zh-CN" sz="1600">
                  <a:ea typeface="仿宋" panose="02010609060101010101" charset="-122"/>
                </a:rPr>
                <a:t>的</a:t>
              </a:r>
              <a:r>
                <a:rPr sz="1600">
                  <a:ea typeface="仿宋" panose="02010609060101010101" charset="-122"/>
                </a:rPr>
                <a:t>主题趣味活动。</a:t>
              </a:r>
              <a:endParaRPr sz="1600">
                <a:ea typeface="仿宋" panose="02010609060101010101" charset="-122"/>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22170" y="1265807"/>
            <a:ext cx="5915025" cy="765175"/>
          </a:xfrm>
        </p:spPr>
        <p:txBody>
          <a:bodyPr/>
          <a:p>
            <a:pPr algn="ctr"/>
            <a:r>
              <a:rPr lang="zh-CN" altLang="en-US" sz="2800">
                <a:latin typeface="方正小标宋简体" panose="03000509000000000000" charset="-122"/>
                <a:ea typeface="方正小标宋简体" panose="03000509000000000000" charset="-122"/>
              </a:rPr>
              <a:t>目    录</a:t>
            </a:r>
            <a:endParaRPr lang="zh-CN" altLang="en-US" sz="2800">
              <a:latin typeface="方正小标宋简体" panose="03000509000000000000" charset="-122"/>
              <a:ea typeface="方正小标宋简体" panose="03000509000000000000" charset="-122"/>
            </a:endParaRPr>
          </a:p>
        </p:txBody>
      </p:sp>
      <p:sp>
        <p:nvSpPr>
          <p:cNvPr id="3" name="文本占位符 2"/>
          <p:cNvSpPr>
            <a:spLocks noGrp="1"/>
          </p:cNvSpPr>
          <p:nvPr>
            <p:ph type="body" idx="1"/>
          </p:nvPr>
        </p:nvSpPr>
        <p:spPr>
          <a:xfrm>
            <a:off x="1352395" y="2511042"/>
            <a:ext cx="5199380" cy="3837305"/>
          </a:xfrm>
        </p:spPr>
        <p:txBody>
          <a:bodyPr/>
          <a:p>
            <a:r>
              <a:rPr lang="zh-CN" altLang="en-US" sz="2000">
                <a:solidFill>
                  <a:srgbClr val="003623"/>
                </a:solidFill>
                <a:uFillTx/>
                <a:latin typeface="华文楷体" panose="02010600040101010101" charset="-122"/>
                <a:ea typeface="华文楷体" panose="02010600040101010101" charset="-122"/>
              </a:rPr>
              <a:t>区级动态</a:t>
            </a:r>
            <a:r>
              <a:rPr lang="zh-CN" altLang="en-US" sz="2000" b="1">
                <a:solidFill>
                  <a:srgbClr val="003623"/>
                </a:solidFill>
                <a:uFillTx/>
                <a:latin typeface="华文楷体" panose="02010600040101010101" charset="-122"/>
                <a:ea typeface="华文楷体" panose="02010600040101010101" charset="-122"/>
                <a:sym typeface="+mn-ea"/>
              </a:rPr>
              <a:t>                                                        </a:t>
            </a:r>
            <a:r>
              <a:rPr lang="en-US" altLang="zh-CN" sz="2000" b="1">
                <a:solidFill>
                  <a:srgbClr val="003623"/>
                </a:solidFill>
                <a:uFillTx/>
                <a:latin typeface="华文楷体" panose="02010600040101010101" charset="-122"/>
                <a:ea typeface="华文楷体" panose="02010600040101010101" charset="-122"/>
                <a:sym typeface="+mn-ea"/>
              </a:rPr>
              <a:t>1</a:t>
            </a:r>
            <a:r>
              <a:rPr lang="zh-CN" altLang="en-US" sz="2000" b="1">
                <a:solidFill>
                  <a:srgbClr val="003623"/>
                </a:solidFill>
                <a:uFillTx/>
                <a:latin typeface="华文楷体" panose="02010600040101010101" charset="-122"/>
                <a:ea typeface="华文楷体" panose="02010600040101010101" charset="-122"/>
                <a:sym typeface="+mn-ea"/>
              </a:rPr>
              <a:t>页   </a:t>
            </a:r>
            <a:r>
              <a:rPr lang="zh-CN" altLang="en-US" sz="2000">
                <a:solidFill>
                  <a:srgbClr val="003623"/>
                </a:solidFill>
                <a:uFillTx/>
                <a:latin typeface="Arial" panose="020B0604020202020204" pitchFamily="34" charset="0"/>
                <a:ea typeface="华文楷体" panose="02010600040101010101" charset="-122"/>
                <a:sym typeface="+mn-ea"/>
              </a:rPr>
              <a:t> </a:t>
            </a:r>
            <a:endParaRPr lang="zh-CN" altLang="en-US" sz="2000" b="1">
              <a:solidFill>
                <a:srgbClr val="003623"/>
              </a:solidFill>
              <a:uFillTx/>
              <a:latin typeface="华文楷体" panose="02010600040101010101" charset="-122"/>
              <a:ea typeface="华文楷体" panose="02010600040101010101" charset="-122"/>
            </a:endParaRPr>
          </a:p>
          <a:p>
            <a:r>
              <a:rPr lang="zh-CN" altLang="en-US" sz="2000" b="1">
                <a:solidFill>
                  <a:srgbClr val="003623"/>
                </a:solidFill>
                <a:uFillTx/>
                <a:latin typeface="华文楷体" panose="02010600040101010101" charset="-122"/>
                <a:ea typeface="华文楷体" panose="02010600040101010101" charset="-122"/>
              </a:rPr>
              <a:t>                                  </a:t>
            </a:r>
            <a:endParaRPr lang="zh-CN" altLang="en-US" sz="2000" b="1">
              <a:solidFill>
                <a:srgbClr val="003623"/>
              </a:solidFill>
              <a:uFillTx/>
              <a:latin typeface="华文楷体" panose="02010600040101010101" charset="-122"/>
              <a:ea typeface="华文楷体" panose="02010600040101010101" charset="-122"/>
            </a:endParaRPr>
          </a:p>
          <a:p>
            <a:pPr algn="l">
              <a:lnSpc>
                <a:spcPct val="100000"/>
              </a:lnSpc>
            </a:pPr>
            <a:r>
              <a:rPr lang="zh-CN" altLang="en-US" sz="2000">
                <a:solidFill>
                  <a:srgbClr val="003623"/>
                </a:solidFill>
                <a:uFillTx/>
                <a:latin typeface="华文楷体" panose="02010600040101010101" charset="-122"/>
                <a:ea typeface="华文楷体" panose="02010600040101010101" charset="-122"/>
              </a:rPr>
              <a:t>各退役军人服务站开展活动情况                 </a:t>
            </a:r>
            <a:r>
              <a:rPr lang="zh-CN" altLang="en-US" sz="2000" b="1">
                <a:solidFill>
                  <a:srgbClr val="003623"/>
                </a:solidFill>
                <a:uFillTx/>
                <a:latin typeface="华文楷体" panose="02010600040101010101" charset="-122"/>
                <a:ea typeface="华文楷体" panose="02010600040101010101" charset="-122"/>
              </a:rPr>
              <a:t>4</a:t>
            </a:r>
            <a:r>
              <a:rPr lang="zh-CN" altLang="en-US" sz="2000" b="1">
                <a:solidFill>
                  <a:srgbClr val="003623"/>
                </a:solidFill>
                <a:uFillTx/>
                <a:latin typeface="华文楷体" panose="02010600040101010101" charset="-122"/>
                <a:ea typeface="华文楷体" panose="02010600040101010101" charset="-122"/>
                <a:sym typeface="+mn-ea"/>
              </a:rPr>
              <a:t>页    </a:t>
            </a:r>
            <a:r>
              <a:rPr lang="zh-CN" altLang="en-US" sz="2000">
                <a:solidFill>
                  <a:srgbClr val="003623"/>
                </a:solidFill>
                <a:uFillTx/>
                <a:latin typeface="Arial" panose="020B0604020202020204" pitchFamily="34" charset="0"/>
                <a:ea typeface="华文楷体" panose="02010600040101010101" charset="-122"/>
                <a:sym typeface="+mn-ea"/>
              </a:rPr>
              <a:t> </a:t>
            </a:r>
            <a:endParaRPr lang="zh-CN" altLang="en-US" sz="2000">
              <a:solidFill>
                <a:srgbClr val="003623"/>
              </a:solidFill>
              <a:uFillTx/>
              <a:latin typeface="华文楷体" panose="02010600040101010101" charset="-122"/>
              <a:ea typeface="华文楷体" panose="02010600040101010101" charset="-122"/>
            </a:endParaRPr>
          </a:p>
          <a:p>
            <a:r>
              <a:rPr lang="zh-CN" altLang="en-US" sz="2000" b="1">
                <a:solidFill>
                  <a:srgbClr val="003623"/>
                </a:solidFill>
                <a:uFillTx/>
                <a:latin typeface="华文楷体" panose="02010600040101010101" charset="-122"/>
                <a:ea typeface="华文楷体" panose="02010600040101010101" charset="-122"/>
              </a:rPr>
              <a:t>                                 </a:t>
            </a:r>
            <a:endParaRPr lang="en-US" altLang="zh-CN" sz="2000">
              <a:solidFill>
                <a:srgbClr val="003623"/>
              </a:solidFill>
              <a:uFillTx/>
              <a:latin typeface="华文楷体" panose="02010600040101010101" charset="-122"/>
              <a:ea typeface="华文楷体" panose="02010600040101010101" charset="-122"/>
            </a:endParaRPr>
          </a:p>
          <a:p>
            <a:r>
              <a:rPr lang="zh-CN" altLang="en-US" sz="2000">
                <a:solidFill>
                  <a:srgbClr val="003623"/>
                </a:solidFill>
                <a:uFillTx/>
                <a:latin typeface="华文楷体" panose="02010600040101010101" charset="-122"/>
                <a:ea typeface="华文楷体" panose="02010600040101010101" charset="-122"/>
                <a:sym typeface="+mn-ea"/>
              </a:rPr>
              <a:t>榜样的力量</a:t>
            </a:r>
            <a:r>
              <a:rPr lang="en-US" altLang="zh-CN" sz="2000">
                <a:solidFill>
                  <a:srgbClr val="003623"/>
                </a:solidFill>
                <a:uFillTx/>
                <a:latin typeface="华文楷体" panose="02010600040101010101" charset="-122"/>
                <a:ea typeface="华文楷体" panose="02010600040101010101" charset="-122"/>
                <a:sym typeface="+mn-ea"/>
              </a:rPr>
              <a:t>                                                </a:t>
            </a:r>
            <a:r>
              <a:rPr lang="en-US" altLang="zh-CN" sz="2000" b="1">
                <a:solidFill>
                  <a:srgbClr val="003623"/>
                </a:solidFill>
                <a:uFillTx/>
                <a:latin typeface="华文楷体" panose="02010600040101010101" charset="-122"/>
                <a:ea typeface="华文楷体" panose="02010600040101010101" charset="-122"/>
                <a:sym typeface="+mn-ea"/>
              </a:rPr>
              <a:t>   </a:t>
            </a:r>
            <a:r>
              <a:rPr lang="zh-CN" altLang="en-US" sz="2000" b="1">
                <a:solidFill>
                  <a:srgbClr val="003623"/>
                </a:solidFill>
                <a:uFillTx/>
                <a:latin typeface="华文楷体" panose="02010600040101010101" charset="-122"/>
                <a:ea typeface="华文楷体" panose="02010600040101010101" charset="-122"/>
                <a:sym typeface="+mn-ea"/>
              </a:rPr>
              <a:t>22页</a:t>
            </a:r>
            <a:r>
              <a:rPr lang="en-US" altLang="zh-CN" sz="2000" b="1">
                <a:solidFill>
                  <a:srgbClr val="003623"/>
                </a:solidFill>
                <a:uFillTx/>
                <a:latin typeface="华文楷体" panose="02010600040101010101" charset="-122"/>
                <a:ea typeface="华文楷体" panose="02010600040101010101" charset="-122"/>
                <a:sym typeface="+mn-ea"/>
              </a:rPr>
              <a:t>  </a:t>
            </a:r>
            <a:r>
              <a:rPr lang="en-US" altLang="zh-CN" sz="2000">
                <a:solidFill>
                  <a:srgbClr val="003623"/>
                </a:solidFill>
                <a:uFillTx/>
                <a:latin typeface="华文楷体" panose="02010600040101010101" charset="-122"/>
                <a:ea typeface="华文楷体" panose="02010600040101010101" charset="-122"/>
                <a:sym typeface="+mn-ea"/>
              </a:rPr>
              <a:t> </a:t>
            </a:r>
            <a:endParaRPr lang="en-US" altLang="zh-CN" sz="2000">
              <a:solidFill>
                <a:srgbClr val="003623"/>
              </a:solidFill>
              <a:uFillTx/>
              <a:latin typeface="华文楷体" panose="02010600040101010101" charset="-122"/>
              <a:ea typeface="华文楷体" panose="02010600040101010101" charset="-122"/>
              <a:sym typeface="+mn-ea"/>
            </a:endParaRPr>
          </a:p>
          <a:p>
            <a:endParaRPr lang="en-US" altLang="zh-CN" sz="2000">
              <a:solidFill>
                <a:srgbClr val="003623"/>
              </a:solidFill>
              <a:uFillTx/>
              <a:latin typeface="华文楷体" panose="02010600040101010101" charset="-122"/>
              <a:ea typeface="华文楷体" panose="02010600040101010101" charset="-122"/>
              <a:sym typeface="+mn-ea"/>
            </a:endParaRPr>
          </a:p>
          <a:p>
            <a:r>
              <a:rPr lang="zh-CN" altLang="en-US" sz="2000">
                <a:solidFill>
                  <a:srgbClr val="003623"/>
                </a:solidFill>
                <a:uFillTx/>
                <a:latin typeface="华文楷体" panose="02010600040101010101" charset="-122"/>
                <a:ea typeface="华文楷体" panose="02010600040101010101" charset="-122"/>
                <a:sym typeface="+mn-ea"/>
              </a:rPr>
              <a:t>退役军人优秀作品展示</a:t>
            </a:r>
            <a:r>
              <a:rPr lang="zh-CN" altLang="en-US" sz="2000">
                <a:solidFill>
                  <a:srgbClr val="003623"/>
                </a:solidFill>
                <a:uFillTx/>
                <a:latin typeface="Arial" panose="020B0604020202020204" pitchFamily="34" charset="0"/>
                <a:ea typeface="华文楷体" panose="02010600040101010101" charset="-122"/>
                <a:sym typeface="+mn-ea"/>
              </a:rPr>
              <a:t>                         </a:t>
            </a:r>
            <a:r>
              <a:rPr lang="zh-CN" altLang="en-US" sz="2000" b="1">
                <a:solidFill>
                  <a:srgbClr val="003623"/>
                </a:solidFill>
                <a:uFillTx/>
                <a:latin typeface="华文楷体" panose="02010600040101010101" charset="-122"/>
                <a:ea typeface="华文楷体" panose="02010600040101010101" charset="-122"/>
                <a:sym typeface="+mn-ea"/>
              </a:rPr>
              <a:t>   25页</a:t>
            </a:r>
            <a:endParaRPr lang="zh-CN" altLang="en-US" sz="2000" b="1">
              <a:solidFill>
                <a:srgbClr val="003623"/>
              </a:solidFill>
              <a:uFillTx/>
              <a:latin typeface="华文楷体" panose="02010600040101010101" charset="-122"/>
              <a:ea typeface="华文楷体" panose="02010600040101010101" charset="-122"/>
            </a:endParaRPr>
          </a:p>
          <a:p>
            <a:endParaRPr lang="zh-CN" altLang="en-US" sz="2000" b="1">
              <a:solidFill>
                <a:srgbClr val="003623"/>
              </a:solidFill>
              <a:uFillTx/>
              <a:latin typeface="华文楷体" panose="02010600040101010101" charset="-122"/>
              <a:ea typeface="华文楷体" panose="02010600040101010101" charset="-122"/>
            </a:endParaRPr>
          </a:p>
          <a:p>
            <a:r>
              <a:rPr lang="zh-CN" altLang="en-US" sz="2000">
                <a:solidFill>
                  <a:srgbClr val="003623"/>
                </a:solidFill>
                <a:uFillTx/>
                <a:latin typeface="华文楷体" panose="02010600040101010101" charset="-122"/>
                <a:ea typeface="华文楷体" panose="02010600040101010101" charset="-122"/>
                <a:sym typeface="+mn-ea"/>
              </a:rPr>
              <a:t>信息工作通报</a:t>
            </a:r>
            <a:r>
              <a:rPr lang="zh-CN" altLang="en-US" sz="2000">
                <a:solidFill>
                  <a:srgbClr val="003623"/>
                </a:solidFill>
                <a:uFillTx/>
                <a:latin typeface="Arial" panose="020B0604020202020204" pitchFamily="34" charset="0"/>
                <a:ea typeface="华文楷体" panose="02010600040101010101" charset="-122"/>
                <a:sym typeface="+mn-ea"/>
              </a:rPr>
              <a:t> </a:t>
            </a:r>
            <a:r>
              <a:rPr lang="en-US" altLang="zh-CN" sz="2000">
                <a:solidFill>
                  <a:srgbClr val="003623"/>
                </a:solidFill>
                <a:uFillTx/>
                <a:latin typeface="华文楷体" panose="02010600040101010101" charset="-122"/>
                <a:ea typeface="华文楷体" panose="02010600040101010101" charset="-122"/>
                <a:sym typeface="+mn-ea"/>
              </a:rPr>
              <a:t>                                              </a:t>
            </a:r>
            <a:r>
              <a:rPr lang="zh-CN" altLang="en-US" sz="2000" b="1">
                <a:solidFill>
                  <a:srgbClr val="003623"/>
                </a:solidFill>
                <a:uFillTx/>
                <a:latin typeface="华文楷体" panose="02010600040101010101" charset="-122"/>
                <a:ea typeface="华文楷体" panose="02010600040101010101" charset="-122"/>
                <a:sym typeface="+mn-ea"/>
              </a:rPr>
              <a:t>27页 </a:t>
            </a:r>
            <a:r>
              <a:rPr lang="en-US" altLang="zh-CN" sz="2000">
                <a:solidFill>
                  <a:srgbClr val="003623"/>
                </a:solidFill>
                <a:uFillTx/>
                <a:latin typeface="华文楷体" panose="02010600040101010101" charset="-122"/>
                <a:ea typeface="华文楷体" panose="02010600040101010101" charset="-122"/>
                <a:sym typeface="+mn-ea"/>
              </a:rPr>
              <a:t>           </a:t>
            </a:r>
            <a:r>
              <a:rPr lang="zh-CN" altLang="en-US" sz="2000">
                <a:solidFill>
                  <a:srgbClr val="003623"/>
                </a:solidFill>
                <a:uFillTx/>
                <a:latin typeface="Arial" panose="020B0604020202020204" pitchFamily="34" charset="0"/>
                <a:ea typeface="华文楷体" panose="02010600040101010101" charset="-122"/>
                <a:sym typeface="+mn-ea"/>
              </a:rPr>
              <a:t>  </a:t>
            </a:r>
            <a:endParaRPr lang="zh-CN" altLang="en-US" sz="2000">
              <a:solidFill>
                <a:srgbClr val="003623"/>
              </a:solidFill>
              <a:uFillTx/>
              <a:latin typeface="华文楷体" panose="02010600040101010101" charset="-122"/>
              <a:ea typeface="华文楷体" panose="02010600040101010101" charset="-122"/>
            </a:endParaRPr>
          </a:p>
          <a:p>
            <a:r>
              <a:rPr lang="zh-CN" altLang="en-US" sz="2000" b="1">
                <a:solidFill>
                  <a:srgbClr val="003623"/>
                </a:solidFill>
                <a:uFillTx/>
                <a:latin typeface="华文楷体" panose="02010600040101010101" charset="-122"/>
                <a:ea typeface="华文楷体" panose="02010600040101010101" charset="-122"/>
              </a:rPr>
              <a:t>                </a:t>
            </a:r>
            <a:endParaRPr lang="zh-CN" altLang="en-US" sz="1800">
              <a:solidFill>
                <a:srgbClr val="003623"/>
              </a:solidFill>
              <a:uFillTx/>
              <a:latin typeface="华文楷体" panose="02010600040101010101" charset="-122"/>
              <a:ea typeface="华文楷体" panose="02010600040101010101" charset="-122"/>
            </a:endParaRPr>
          </a:p>
          <a:p>
            <a:endParaRPr lang="zh-CN" altLang="en-US" sz="1600">
              <a:solidFill>
                <a:srgbClr val="003623"/>
              </a:solidFill>
              <a:uFillTx/>
            </a:endParaRPr>
          </a:p>
          <a:p>
            <a:r>
              <a:rPr lang="zh-CN" altLang="en-US" sz="1600">
                <a:solidFill>
                  <a:srgbClr val="003623"/>
                </a:solidFill>
                <a:uFillTx/>
              </a:rPr>
              <a:t>                     </a:t>
            </a:r>
            <a:endParaRPr lang="zh-CN" altLang="en-US" sz="1600">
              <a:solidFill>
                <a:srgbClr val="003623"/>
              </a:solidFill>
              <a:uFillTx/>
            </a:endParaRPr>
          </a:p>
          <a:p>
            <a:endParaRPr lang="zh-CN" altLang="en-US" sz="1600">
              <a:solidFill>
                <a:srgbClr val="003623"/>
              </a:solidFill>
              <a:uFillTx/>
            </a:endParaRPr>
          </a:p>
          <a:p>
            <a:endParaRPr lang="zh-CN" altLang="en-US" sz="1600">
              <a:solidFill>
                <a:srgbClr val="003623"/>
              </a:solidFill>
              <a:uFillTx/>
            </a:endParaRPr>
          </a:p>
          <a:p>
            <a:endParaRPr lang="zh-CN" altLang="en-US" sz="1600">
              <a:solidFill>
                <a:srgbClr val="003623"/>
              </a:solidFill>
              <a:uFillTx/>
            </a:endParaRPr>
          </a:p>
          <a:p>
            <a:r>
              <a:rPr lang="zh-CN" altLang="en-US" sz="1600">
                <a:solidFill>
                  <a:srgbClr val="003623"/>
                </a:solidFill>
                <a:uFillTx/>
              </a:rPr>
              <a:t>              </a:t>
            </a:r>
            <a:endParaRPr lang="zh-CN" altLang="en-US" sz="1600">
              <a:solidFill>
                <a:srgbClr val="003623"/>
              </a:solidFill>
              <a:uFillTx/>
            </a:endParaRPr>
          </a:p>
          <a:p>
            <a:endParaRPr lang="zh-CN" altLang="en-US" sz="1600">
              <a:solidFill>
                <a:srgbClr val="003623"/>
              </a:solidFill>
              <a:uFillTx/>
            </a:endParaRPr>
          </a:p>
          <a:p>
            <a:r>
              <a:rPr lang="zh-CN" altLang="en-US" sz="1600">
                <a:solidFill>
                  <a:srgbClr val="003623"/>
                </a:solidFill>
                <a:uFillTx/>
              </a:rPr>
              <a:t>  </a:t>
            </a:r>
            <a:endParaRPr lang="zh-CN" altLang="en-US" sz="1600">
              <a:solidFill>
                <a:srgbClr val="003623"/>
              </a:solidFill>
              <a:uFillTx/>
            </a:endParaRPr>
          </a:p>
          <a:p>
            <a:endParaRPr lang="zh-CN" altLang="en-US" sz="1600">
              <a:solidFill>
                <a:srgbClr val="003623"/>
              </a:solidFill>
              <a:uFillTx/>
            </a:endParaRPr>
          </a:p>
          <a:p>
            <a:endParaRPr lang="zh-CN" altLang="en-US" sz="1600">
              <a:solidFill>
                <a:srgbClr val="003623"/>
              </a:solidFill>
              <a:uFillTx/>
            </a:endParaRPr>
          </a:p>
          <a:p>
            <a:endParaRPr lang="zh-CN" altLang="en-US" sz="1600">
              <a:solidFill>
                <a:srgbClr val="003623"/>
              </a:solidFill>
              <a:uFillTx/>
            </a:endParaRPr>
          </a:p>
          <a:p>
            <a:endParaRPr lang="zh-CN" altLang="en-US" sz="1600">
              <a:solidFill>
                <a:srgbClr val="003623"/>
              </a:solidFill>
              <a:uFillTx/>
            </a:endParaRPr>
          </a:p>
          <a:p>
            <a:endParaRPr lang="zh-CN" altLang="en-US" sz="1600">
              <a:solidFill>
                <a:srgbClr val="003623"/>
              </a:solidFill>
              <a:uFillTx/>
            </a:endParaRPr>
          </a:p>
        </p:txBody>
      </p:sp>
      <p:sp>
        <p:nvSpPr>
          <p:cNvPr id="11" name="文本框 11"/>
          <p:cNvSpPr txBox="1"/>
          <p:nvPr userDrawn="1"/>
        </p:nvSpPr>
        <p:spPr>
          <a:xfrm>
            <a:off x="1403830" y="7921242"/>
            <a:ext cx="5333365" cy="1490345"/>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lnSpc>
                <a:spcPts val="2800"/>
              </a:lnSpc>
            </a:pPr>
            <a:r>
              <a:rPr lang="zh-CN" altLang="en-US" sz="1800">
                <a:solidFill>
                  <a:srgbClr val="003623"/>
                </a:solidFill>
                <a:uFillTx/>
                <a:latin typeface="华文楷体" panose="02010600040101010101" charset="-122"/>
                <a:ea typeface="华文楷体" panose="02010600040101010101" charset="-122"/>
                <a:sym typeface="Times New Roman" panose="02020603050405020304"/>
              </a:rPr>
              <a:t>编辑：曹坤颖</a:t>
            </a:r>
            <a:endParaRPr lang="zh-CN" altLang="en-US" sz="1800">
              <a:solidFill>
                <a:srgbClr val="003623"/>
              </a:solidFill>
              <a:uFillTx/>
              <a:latin typeface="华文楷体" panose="02010600040101010101" charset="-122"/>
              <a:ea typeface="华文楷体" panose="02010600040101010101" charset="-122"/>
              <a:sym typeface="Times New Roman" panose="02020603050405020304"/>
            </a:endParaRPr>
          </a:p>
          <a:p>
            <a:pPr algn="l">
              <a:lnSpc>
                <a:spcPts val="2800"/>
              </a:lnSpc>
            </a:pPr>
            <a:r>
              <a:rPr lang="zh-CN" altLang="en-US" sz="1800">
                <a:solidFill>
                  <a:srgbClr val="003623"/>
                </a:solidFill>
                <a:uFillTx/>
                <a:latin typeface="华文楷体" panose="02010600040101010101" charset="-122"/>
                <a:ea typeface="华文楷体" panose="02010600040101010101" charset="-122"/>
                <a:sym typeface="Times New Roman" panose="02020603050405020304"/>
              </a:rPr>
              <a:t>校对：李宗显</a:t>
            </a:r>
            <a:endParaRPr lang="zh-CN" altLang="en-US" sz="1800">
              <a:solidFill>
                <a:srgbClr val="003623"/>
              </a:solidFill>
              <a:uFillTx/>
              <a:latin typeface="华文楷体" panose="02010600040101010101" charset="-122"/>
              <a:ea typeface="华文楷体" panose="02010600040101010101" charset="-122"/>
              <a:sym typeface="Times New Roman" panose="02020603050405020304"/>
            </a:endParaRPr>
          </a:p>
          <a:p>
            <a:pPr algn="l">
              <a:lnSpc>
                <a:spcPts val="2800"/>
              </a:lnSpc>
            </a:pPr>
            <a:r>
              <a:rPr lang="zh-CN" altLang="en-US" sz="1800">
                <a:solidFill>
                  <a:srgbClr val="003623"/>
                </a:solidFill>
                <a:uFillTx/>
                <a:latin typeface="华文楷体" panose="02010600040101010101" charset="-122"/>
                <a:ea typeface="华文楷体" panose="02010600040101010101" charset="-122"/>
                <a:sym typeface="Times New Roman" panose="02020603050405020304"/>
              </a:rPr>
              <a:t>审核：王智博</a:t>
            </a:r>
            <a:endParaRPr lang="zh-CN" altLang="en-US" sz="1800">
              <a:solidFill>
                <a:srgbClr val="003623"/>
              </a:solidFill>
              <a:uFillTx/>
              <a:latin typeface="华文楷体" panose="02010600040101010101" charset="-122"/>
              <a:ea typeface="华文楷体" panose="02010600040101010101" charset="-122"/>
              <a:sym typeface="Times New Roman" panose="02020603050405020304"/>
            </a:endParaRPr>
          </a:p>
          <a:p>
            <a:pPr algn="l">
              <a:lnSpc>
                <a:spcPts val="2800"/>
              </a:lnSpc>
            </a:pPr>
            <a:r>
              <a:rPr lang="zh-CN" altLang="en-US" sz="1800">
                <a:solidFill>
                  <a:srgbClr val="003623"/>
                </a:solidFill>
                <a:uFillTx/>
                <a:latin typeface="华文楷体" panose="02010600040101010101" charset="-122"/>
                <a:ea typeface="华文楷体" panose="02010600040101010101" charset="-122"/>
                <a:sym typeface="+mn-ea"/>
              </a:rPr>
              <a:t>投稿邮箱 tyjrfwzxtxjs@bjdch.gov.cn</a:t>
            </a:r>
            <a:endParaRPr lang="zh-CN" altLang="en-US" sz="1800">
              <a:solidFill>
                <a:srgbClr val="003623"/>
              </a:solidFill>
              <a:uFillTx/>
              <a:latin typeface="华文楷体" panose="02010600040101010101" charset="-122"/>
              <a:ea typeface="华文楷体" panose="02010600040101010101" charset="-122"/>
            </a:endParaRPr>
          </a:p>
          <a:p>
            <a:pPr algn="ctr">
              <a:lnSpc>
                <a:spcPts val="2800"/>
              </a:lnSpc>
            </a:pPr>
            <a:r>
              <a:rPr lang="en-US" altLang="zh-CN" sz="1600" kern="100">
                <a:solidFill>
                  <a:srgbClr val="000000"/>
                </a:solidFill>
                <a:latin typeface="仿宋" panose="02010609060101010101" charset="-122"/>
                <a:ea typeface="仿宋" panose="02010609060101010101" charset="-122"/>
                <a:cs typeface="汉仪雅酷黑 75W"/>
                <a:sym typeface="Times New Roman" panose="02020603050405020304"/>
              </a:rPr>
              <a:t> </a:t>
            </a:r>
            <a:endParaRPr lang="en-US" altLang="zh-CN" sz="1600" strike="noStrike" kern="100" noProof="1">
              <a:solidFill>
                <a:srgbClr val="000000"/>
              </a:solidFill>
              <a:latin typeface="仿宋" panose="02010609060101010101" charset="-122"/>
              <a:ea typeface="仿宋" panose="02010609060101010101" charset="-122"/>
              <a:cs typeface="汉仪雅酷黑 75W"/>
              <a:sym typeface="Times New Roman" panose="020206030504050203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18</a:t>
            </a:r>
            <a:endParaRPr lang="en-US" altLang="zh-CN"/>
          </a:p>
        </p:txBody>
      </p:sp>
      <p:grpSp>
        <p:nvGrpSpPr>
          <p:cNvPr id="8" name="组合 7"/>
          <p:cNvGrpSpPr/>
          <p:nvPr/>
        </p:nvGrpSpPr>
        <p:grpSpPr>
          <a:xfrm>
            <a:off x="888845" y="730502"/>
            <a:ext cx="6170295" cy="2448560"/>
            <a:chOff x="1908" y="6655"/>
            <a:chExt cx="9717" cy="3856"/>
          </a:xfrm>
        </p:grpSpPr>
        <p:pic>
          <p:nvPicPr>
            <p:cNvPr id="9" name="图片 1" descr="D:\工作\军服中心\退役军人服务保障体系工作动态\工作动态第36期\图片45.png图片45"/>
            <p:cNvPicPr>
              <a:picLocks noChangeAspect="1" noChangeArrowheads="1"/>
            </p:cNvPicPr>
            <p:nvPr/>
          </p:nvPicPr>
          <p:blipFill>
            <a:blip r:embed="rId1"/>
            <a:srcRect/>
            <a:stretch>
              <a:fillRect/>
            </a:stretch>
          </p:blipFill>
          <p:spPr>
            <a:xfrm>
              <a:off x="1908" y="7200"/>
              <a:ext cx="3210" cy="2421"/>
            </a:xfrm>
            <a:prstGeom prst="rect">
              <a:avLst/>
            </a:prstGeom>
            <a:noFill/>
            <a:ln>
              <a:noFill/>
            </a:ln>
          </p:spPr>
        </p:pic>
        <p:sp>
          <p:nvSpPr>
            <p:cNvPr id="12" name="文本占位符 2"/>
            <p:cNvSpPr>
              <a:spLocks noGrp="1"/>
            </p:cNvSpPr>
            <p:nvPr/>
          </p:nvSpPr>
          <p:spPr>
            <a:xfrm>
              <a:off x="6189" y="6655"/>
              <a:ext cx="5436" cy="3856"/>
            </a:xfrm>
            <a:prstGeom prst="rect">
              <a:avLst/>
            </a:prstGeom>
            <a:noFill/>
            <a:ln w="9525">
              <a:noFill/>
            </a:ln>
          </p:spPr>
          <p:txBody>
            <a:bodyPr anchor="t" anchorCtr="0"/>
            <a:p>
              <a:pPr indent="457200" algn="just">
                <a:lnSpc>
                  <a:spcPts val="2800"/>
                </a:lnSpc>
              </a:pPr>
              <a:r>
                <a:rPr sz="1600">
                  <a:ea typeface="仿宋" panose="02010609060101010101" charset="-122"/>
                </a:rPr>
                <a:t>6月28日，</a:t>
              </a:r>
              <a:r>
                <a:rPr lang="zh-CN" sz="1600">
                  <a:ea typeface="仿宋" panose="02010609060101010101" charset="-122"/>
                </a:rPr>
                <a:t>体育馆路街道退役军人服务站</a:t>
              </a:r>
              <a:r>
                <a:rPr sz="1600">
                  <a:ea typeface="仿宋" panose="02010609060101010101" charset="-122"/>
                </a:rPr>
                <a:t>以座谈会形式</a:t>
              </a:r>
              <a:r>
                <a:rPr lang="zh-CN" sz="1600">
                  <a:ea typeface="仿宋" panose="02010609060101010101" charset="-122"/>
                </a:rPr>
                <a:t>慰问辖区退役军人党员</a:t>
              </a:r>
              <a:r>
                <a:rPr sz="1600">
                  <a:ea typeface="仿宋" panose="02010609060101010101" charset="-122"/>
                </a:rPr>
                <a:t>郑先生</a:t>
              </a:r>
              <a:r>
                <a:rPr lang="zh-CN" sz="1600">
                  <a:ea typeface="仿宋" panose="02010609060101010101" charset="-122"/>
                </a:rPr>
                <a:t>和</a:t>
              </a:r>
              <a:r>
                <a:rPr sz="1600">
                  <a:ea typeface="仿宋" panose="02010609060101010101" charset="-122"/>
                </a:rPr>
                <a:t>于先生</a:t>
              </a:r>
              <a:r>
                <a:rPr lang="zh-CN" sz="1600">
                  <a:ea typeface="仿宋" panose="02010609060101010101" charset="-122"/>
                </a:rPr>
                <a:t>。工作人员详细了解了两位的身体状况，叮嘱他们多保重身体，有困难及时联系街道退役军人服务站，并向他们送上了慰问品</a:t>
              </a:r>
              <a:r>
                <a:rPr sz="1600">
                  <a:ea typeface="仿宋" panose="02010609060101010101" charset="-122"/>
                </a:rPr>
                <a:t>。</a:t>
              </a:r>
              <a:endParaRPr sz="1600">
                <a:ea typeface="仿宋" panose="02010609060101010101" charset="-122"/>
              </a:endParaRPr>
            </a:p>
          </p:txBody>
        </p:sp>
      </p:grpSp>
      <p:grpSp>
        <p:nvGrpSpPr>
          <p:cNvPr id="2" name="组合 1"/>
          <p:cNvGrpSpPr/>
          <p:nvPr/>
        </p:nvGrpSpPr>
        <p:grpSpPr>
          <a:xfrm>
            <a:off x="855190" y="7498332"/>
            <a:ext cx="6125845" cy="2306955"/>
            <a:chOff x="1916" y="6878"/>
            <a:chExt cx="9647" cy="3633"/>
          </a:xfrm>
        </p:grpSpPr>
        <p:pic>
          <p:nvPicPr>
            <p:cNvPr id="3" name="图片 1" descr="D:\工作\军服中心\退役军人服务保障体系工作动态\工作动态第36期\图片47.png图片47"/>
            <p:cNvPicPr>
              <a:picLocks noChangeAspect="1" noChangeArrowheads="1"/>
            </p:cNvPicPr>
            <p:nvPr/>
          </p:nvPicPr>
          <p:blipFill>
            <a:blip r:embed="rId2"/>
            <a:srcRect/>
            <a:stretch>
              <a:fillRect/>
            </a:stretch>
          </p:blipFill>
          <p:spPr>
            <a:xfrm>
              <a:off x="1916" y="6878"/>
              <a:ext cx="2091" cy="1713"/>
            </a:xfrm>
            <a:prstGeom prst="rect">
              <a:avLst/>
            </a:prstGeom>
            <a:noFill/>
            <a:ln>
              <a:noFill/>
            </a:ln>
          </p:spPr>
        </p:pic>
        <p:sp>
          <p:nvSpPr>
            <p:cNvPr id="5" name="文本占位符 2"/>
            <p:cNvSpPr>
              <a:spLocks noGrp="1"/>
            </p:cNvSpPr>
            <p:nvPr/>
          </p:nvSpPr>
          <p:spPr>
            <a:xfrm>
              <a:off x="6391" y="7604"/>
              <a:ext cx="5172" cy="2907"/>
            </a:xfrm>
            <a:prstGeom prst="rect">
              <a:avLst/>
            </a:prstGeom>
            <a:noFill/>
            <a:ln w="9525">
              <a:noFill/>
            </a:ln>
          </p:spPr>
          <p:txBody>
            <a:bodyPr anchor="t" anchorCtr="0"/>
            <a:p>
              <a:pPr indent="457200" algn="just">
                <a:lnSpc>
                  <a:spcPts val="2800"/>
                </a:lnSpc>
              </a:pPr>
              <a:r>
                <a:rPr sz="1600">
                  <a:ea typeface="仿宋" panose="02010609060101010101" charset="-122"/>
                </a:rPr>
                <a:t>为庆祝建党102</a:t>
              </a:r>
              <a:r>
                <a:rPr lang="zh-CN" sz="1600">
                  <a:ea typeface="仿宋" panose="02010609060101010101" charset="-122"/>
                </a:rPr>
                <a:t>周</a:t>
              </a:r>
              <a:r>
                <a:rPr sz="1600">
                  <a:ea typeface="仿宋" panose="02010609060101010101" charset="-122"/>
                </a:rPr>
                <a:t>年，</a:t>
              </a:r>
              <a:r>
                <a:rPr lang="zh-CN" sz="1600">
                  <a:ea typeface="仿宋" panose="02010609060101010101" charset="-122"/>
                </a:rPr>
                <a:t>天坛街道</a:t>
              </a:r>
              <a:r>
                <a:rPr sz="1600">
                  <a:ea typeface="仿宋" panose="02010609060101010101" charset="-122"/>
                </a:rPr>
                <a:t>退役军人服务</a:t>
              </a:r>
              <a:r>
                <a:rPr lang="zh-CN" sz="1600">
                  <a:ea typeface="仿宋" panose="02010609060101010101" charset="-122"/>
                </a:rPr>
                <a:t>站</a:t>
              </a:r>
              <a:r>
                <a:rPr sz="1600">
                  <a:ea typeface="仿宋" panose="02010609060101010101" charset="-122"/>
                </a:rPr>
                <a:t>开展“七一”退役军人党员慰问工作</a:t>
              </a:r>
              <a:r>
                <a:rPr lang="zh-CN" sz="1600">
                  <a:ea typeface="仿宋" panose="02010609060101010101" charset="-122"/>
                </a:rPr>
                <a:t>，并向大家送上慰问品</a:t>
              </a:r>
              <a:r>
                <a:rPr sz="1600">
                  <a:ea typeface="仿宋" panose="02010609060101010101" charset="-122"/>
                </a:rPr>
                <a:t>。</a:t>
              </a:r>
              <a:endParaRPr sz="1600">
                <a:ea typeface="仿宋" panose="02010609060101010101" charset="-122"/>
              </a:endParaRPr>
            </a:p>
          </p:txBody>
        </p:sp>
      </p:grpSp>
      <p:grpSp>
        <p:nvGrpSpPr>
          <p:cNvPr id="6" name="组合 5"/>
          <p:cNvGrpSpPr/>
          <p:nvPr/>
        </p:nvGrpSpPr>
        <p:grpSpPr>
          <a:xfrm>
            <a:off x="855190" y="3996307"/>
            <a:ext cx="6203315" cy="2448560"/>
            <a:chOff x="1855" y="6654"/>
            <a:chExt cx="9769" cy="3856"/>
          </a:xfrm>
        </p:grpSpPr>
        <p:pic>
          <p:nvPicPr>
            <p:cNvPr id="7" name="图片 1" descr="D:\工作\军服中心\退役军人服务保障体系工作动态\工作动态第36期\图片46.png图片46"/>
            <p:cNvPicPr>
              <a:picLocks noChangeAspect="1" noChangeArrowheads="1"/>
            </p:cNvPicPr>
            <p:nvPr/>
          </p:nvPicPr>
          <p:blipFill>
            <a:blip r:embed="rId3"/>
            <a:srcRect/>
            <a:stretch>
              <a:fillRect/>
            </a:stretch>
          </p:blipFill>
          <p:spPr>
            <a:xfrm>
              <a:off x="1855" y="7402"/>
              <a:ext cx="3264" cy="2399"/>
            </a:xfrm>
            <a:prstGeom prst="rect">
              <a:avLst/>
            </a:prstGeom>
            <a:noFill/>
            <a:ln>
              <a:noFill/>
            </a:ln>
          </p:spPr>
        </p:pic>
        <p:sp>
          <p:nvSpPr>
            <p:cNvPr id="10" name="文本占位符 2"/>
            <p:cNvSpPr>
              <a:spLocks noGrp="1"/>
            </p:cNvSpPr>
            <p:nvPr/>
          </p:nvSpPr>
          <p:spPr>
            <a:xfrm>
              <a:off x="6330" y="6654"/>
              <a:ext cx="5294" cy="3856"/>
            </a:xfrm>
            <a:prstGeom prst="rect">
              <a:avLst/>
            </a:prstGeom>
            <a:noFill/>
            <a:ln w="9525">
              <a:noFill/>
            </a:ln>
          </p:spPr>
          <p:txBody>
            <a:bodyPr anchor="t" anchorCtr="0"/>
            <a:p>
              <a:pPr indent="457200" algn="just">
                <a:lnSpc>
                  <a:spcPts val="2800"/>
                </a:lnSpc>
              </a:pPr>
              <a:r>
                <a:rPr sz="1600">
                  <a:ea typeface="仿宋" panose="02010609060101010101" charset="-122"/>
                </a:rPr>
                <a:t>为了让退役军人舒心、优抚对象暖心，天坛街道退役军人服务站特推出“军营柒味研习班”系列活动。</a:t>
              </a:r>
              <a:r>
                <a:rPr sz="1600">
                  <a:ea typeface="仿宋" panose="02010609060101010101" charset="-122"/>
                  <a:sym typeface="+mn-ea"/>
                </a:rPr>
                <a:t>6月9日</a:t>
              </a:r>
              <a:r>
                <a:rPr sz="1600">
                  <a:ea typeface="仿宋" panose="02010609060101010101" charset="-122"/>
                </a:rPr>
                <a:t>，来自驻街部队的年轻战士们相聚一起，体验“军营柒味研习班”首次课程。</a:t>
              </a:r>
              <a:endParaRPr sz="1600">
                <a:ea typeface="仿宋" panose="02010609060101010101" charset="-122"/>
              </a:endParaRPr>
            </a:p>
          </p:txBody>
        </p:sp>
      </p:grpSp>
      <p:pic>
        <p:nvPicPr>
          <p:cNvPr id="11" name="图片 10" descr="图片48"/>
          <p:cNvPicPr>
            <a:picLocks noChangeAspect="1"/>
          </p:cNvPicPr>
          <p:nvPr/>
        </p:nvPicPr>
        <p:blipFill>
          <a:blip r:embed="rId4"/>
          <a:stretch>
            <a:fillRect/>
          </a:stretch>
        </p:blipFill>
        <p:spPr>
          <a:xfrm>
            <a:off x="1610360" y="8675370"/>
            <a:ext cx="1316990" cy="105156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19</a:t>
            </a:r>
            <a:endParaRPr lang="en-US" altLang="zh-CN"/>
          </a:p>
        </p:txBody>
      </p:sp>
      <p:grpSp>
        <p:nvGrpSpPr>
          <p:cNvPr id="6" name="组合 5"/>
          <p:cNvGrpSpPr/>
          <p:nvPr/>
        </p:nvGrpSpPr>
        <p:grpSpPr>
          <a:xfrm>
            <a:off x="759940" y="1160397"/>
            <a:ext cx="6220460" cy="1936750"/>
            <a:chOff x="1828" y="7218"/>
            <a:chExt cx="9796" cy="3050"/>
          </a:xfrm>
        </p:grpSpPr>
        <p:pic>
          <p:nvPicPr>
            <p:cNvPr id="7" name="图片 1" descr="D:\工作\军服中心\退役军人服务保障体系工作动态\工作动态第36期\图片50.png图片50"/>
            <p:cNvPicPr>
              <a:picLocks noChangeAspect="1" noChangeArrowheads="1"/>
            </p:cNvPicPr>
            <p:nvPr/>
          </p:nvPicPr>
          <p:blipFill>
            <a:blip r:embed="rId1"/>
            <a:srcRect/>
            <a:stretch>
              <a:fillRect/>
            </a:stretch>
          </p:blipFill>
          <p:spPr>
            <a:xfrm>
              <a:off x="1828" y="7482"/>
              <a:ext cx="3291" cy="2258"/>
            </a:xfrm>
            <a:prstGeom prst="rect">
              <a:avLst/>
            </a:prstGeom>
            <a:noFill/>
            <a:ln>
              <a:noFill/>
            </a:ln>
          </p:spPr>
        </p:pic>
        <p:sp>
          <p:nvSpPr>
            <p:cNvPr id="10" name="文本占位符 2"/>
            <p:cNvSpPr>
              <a:spLocks noGrp="1"/>
            </p:cNvSpPr>
            <p:nvPr/>
          </p:nvSpPr>
          <p:spPr>
            <a:xfrm>
              <a:off x="6088" y="7218"/>
              <a:ext cx="5536" cy="3050"/>
            </a:xfrm>
            <a:prstGeom prst="rect">
              <a:avLst/>
            </a:prstGeom>
            <a:noFill/>
            <a:ln w="9525">
              <a:noFill/>
            </a:ln>
          </p:spPr>
          <p:txBody>
            <a:bodyPr anchor="t" anchorCtr="0"/>
            <a:p>
              <a:pPr indent="457200" algn="just">
                <a:lnSpc>
                  <a:spcPts val="2800"/>
                </a:lnSpc>
              </a:pPr>
              <a:r>
                <a:rPr lang="en-US" sz="1600">
                  <a:ea typeface="仿宋" panose="02010609060101010101" charset="-122"/>
                </a:rPr>
                <a:t>6</a:t>
              </a:r>
              <a:r>
                <a:rPr lang="zh-CN" altLang="en-US" sz="1600">
                  <a:ea typeface="仿宋" panose="02010609060101010101" charset="-122"/>
                </a:rPr>
                <a:t>月</a:t>
              </a:r>
              <a:r>
                <a:rPr lang="en-US" altLang="zh-CN" sz="1600">
                  <a:ea typeface="仿宋" panose="02010609060101010101" charset="-122"/>
                </a:rPr>
                <a:t>5</a:t>
              </a:r>
              <a:r>
                <a:rPr lang="zh-CN" altLang="en-US" sz="1600">
                  <a:ea typeface="仿宋" panose="02010609060101010101" charset="-122"/>
                </a:rPr>
                <a:t>日，</a:t>
              </a:r>
              <a:r>
                <a:rPr sz="1600">
                  <a:ea typeface="仿宋" panose="02010609060101010101" charset="-122"/>
                </a:rPr>
                <a:t>天坛街道</a:t>
              </a:r>
              <a:r>
                <a:rPr lang="zh-CN" sz="1600">
                  <a:ea typeface="仿宋" panose="02010609060101010101" charset="-122"/>
                </a:rPr>
                <a:t>退役军人服务站组织辖区</a:t>
              </a:r>
              <a:r>
                <a:rPr sz="1600">
                  <a:ea typeface="仿宋" panose="02010609060101010101" charset="-122"/>
                </a:rPr>
                <a:t>退役军人开展环境日主题宣传活动，向</a:t>
              </a:r>
              <a:r>
                <a:rPr lang="zh-CN" sz="1600">
                  <a:ea typeface="仿宋" panose="02010609060101010101" charset="-122"/>
                </a:rPr>
                <a:t>大家</a:t>
              </a:r>
              <a:r>
                <a:rPr sz="1600">
                  <a:ea typeface="仿宋" panose="02010609060101010101" charset="-122"/>
                </a:rPr>
                <a:t>讲解从古至今中国的环保理念、当今世界十大环境问题以及如何保护环境</a:t>
              </a:r>
              <a:r>
                <a:rPr lang="zh-CN" sz="1600">
                  <a:ea typeface="仿宋" panose="02010609060101010101" charset="-122"/>
                </a:rPr>
                <a:t>。</a:t>
              </a:r>
              <a:endParaRPr lang="zh-CN" sz="1600">
                <a:ea typeface="仿宋" panose="02010609060101010101" charset="-122"/>
              </a:endParaRPr>
            </a:p>
          </p:txBody>
        </p:sp>
      </p:grpSp>
      <p:grpSp>
        <p:nvGrpSpPr>
          <p:cNvPr id="2" name="组合 1"/>
          <p:cNvGrpSpPr/>
          <p:nvPr/>
        </p:nvGrpSpPr>
        <p:grpSpPr>
          <a:xfrm>
            <a:off x="777085" y="7745982"/>
            <a:ext cx="6203315" cy="1825625"/>
            <a:chOff x="1855" y="7494"/>
            <a:chExt cx="9769" cy="2875"/>
          </a:xfrm>
        </p:grpSpPr>
        <p:pic>
          <p:nvPicPr>
            <p:cNvPr id="3" name="图片 1" descr="D:\工作\军服中心\退役军人服务保障体系工作动态\工作动态第36期\图片51.png图片51"/>
            <p:cNvPicPr>
              <a:picLocks noChangeAspect="1" noChangeArrowheads="1"/>
            </p:cNvPicPr>
            <p:nvPr/>
          </p:nvPicPr>
          <p:blipFill>
            <a:blip r:embed="rId2"/>
            <a:srcRect/>
            <a:stretch>
              <a:fillRect/>
            </a:stretch>
          </p:blipFill>
          <p:spPr>
            <a:xfrm>
              <a:off x="1855" y="7494"/>
              <a:ext cx="3264" cy="2176"/>
            </a:xfrm>
            <a:prstGeom prst="rect">
              <a:avLst/>
            </a:prstGeom>
            <a:noFill/>
            <a:ln>
              <a:noFill/>
            </a:ln>
          </p:spPr>
        </p:pic>
        <p:sp>
          <p:nvSpPr>
            <p:cNvPr id="5" name="文本占位符 2"/>
            <p:cNvSpPr>
              <a:spLocks noGrp="1"/>
            </p:cNvSpPr>
            <p:nvPr/>
          </p:nvSpPr>
          <p:spPr>
            <a:xfrm>
              <a:off x="6088" y="7494"/>
              <a:ext cx="5536" cy="2875"/>
            </a:xfrm>
            <a:prstGeom prst="rect">
              <a:avLst/>
            </a:prstGeom>
            <a:noFill/>
            <a:ln w="9525">
              <a:noFill/>
            </a:ln>
          </p:spPr>
          <p:txBody>
            <a:bodyPr anchor="t" anchorCtr="0"/>
            <a:p>
              <a:pPr indent="457200" algn="just">
                <a:lnSpc>
                  <a:spcPts val="2800"/>
                </a:lnSpc>
              </a:pPr>
              <a:r>
                <a:rPr lang="zh-CN" sz="1600">
                  <a:ea typeface="仿宋" panose="02010609060101010101" charset="-122"/>
                </a:rPr>
                <a:t>近日，</a:t>
              </a:r>
              <a:r>
                <a:rPr sz="1600">
                  <a:ea typeface="仿宋" panose="02010609060101010101" charset="-122"/>
                </a:rPr>
                <a:t>天坛街道退役军人服务站组织辖区退役军人参加健康急救知识讲座</a:t>
              </a:r>
              <a:r>
                <a:rPr lang="zh-CN" sz="1600">
                  <a:ea typeface="仿宋" panose="02010609060101010101" charset="-122"/>
                </a:rPr>
                <a:t>，学习急救操作流程，传递健康知识。</a:t>
              </a:r>
              <a:endParaRPr lang="zh-CN" sz="1600">
                <a:ea typeface="仿宋" panose="02010609060101010101" charset="-122"/>
              </a:endParaRPr>
            </a:p>
          </p:txBody>
        </p:sp>
      </p:grpSp>
      <p:grpSp>
        <p:nvGrpSpPr>
          <p:cNvPr id="8" name="组合 7"/>
          <p:cNvGrpSpPr/>
          <p:nvPr/>
        </p:nvGrpSpPr>
        <p:grpSpPr>
          <a:xfrm>
            <a:off x="777085" y="4515102"/>
            <a:ext cx="6282690" cy="1824990"/>
            <a:chOff x="1730" y="7636"/>
            <a:chExt cx="9894" cy="2874"/>
          </a:xfrm>
        </p:grpSpPr>
        <p:pic>
          <p:nvPicPr>
            <p:cNvPr id="9" name="图片 1" descr="D:\工作\军服中心\退役军人服务保障体系工作动态\工作动态第36期\图片49.png图片49"/>
            <p:cNvPicPr>
              <a:picLocks noChangeAspect="1" noChangeArrowheads="1"/>
            </p:cNvPicPr>
            <p:nvPr/>
          </p:nvPicPr>
          <p:blipFill>
            <a:blip r:embed="rId3"/>
            <a:srcRect t="26500"/>
            <a:stretch>
              <a:fillRect/>
            </a:stretch>
          </p:blipFill>
          <p:spPr>
            <a:xfrm>
              <a:off x="1730" y="7691"/>
              <a:ext cx="3264" cy="2238"/>
            </a:xfrm>
            <a:prstGeom prst="rect">
              <a:avLst/>
            </a:prstGeom>
            <a:noFill/>
            <a:ln>
              <a:noFill/>
            </a:ln>
          </p:spPr>
        </p:pic>
        <p:sp>
          <p:nvSpPr>
            <p:cNvPr id="11" name="文本占位符 2"/>
            <p:cNvSpPr>
              <a:spLocks noGrp="1"/>
            </p:cNvSpPr>
            <p:nvPr/>
          </p:nvSpPr>
          <p:spPr>
            <a:xfrm>
              <a:off x="6088" y="7636"/>
              <a:ext cx="5536" cy="2874"/>
            </a:xfrm>
            <a:prstGeom prst="rect">
              <a:avLst/>
            </a:prstGeom>
            <a:noFill/>
            <a:ln w="9525">
              <a:noFill/>
            </a:ln>
          </p:spPr>
          <p:txBody>
            <a:bodyPr anchor="t" anchorCtr="0"/>
            <a:p>
              <a:pPr indent="457200" algn="just">
                <a:lnSpc>
                  <a:spcPts val="2800"/>
                </a:lnSpc>
              </a:pPr>
              <a:r>
                <a:rPr sz="1600">
                  <a:ea typeface="仿宋" panose="02010609060101010101" charset="-122"/>
                </a:rPr>
                <a:t>6月13日，天坛街道退役军人服务站组织辖区退役军人观看电影《长空之王》。</a:t>
              </a:r>
              <a:endParaRPr sz="1600">
                <a:ea typeface="仿宋" panose="02010609060101010101" charset="-122"/>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20</a:t>
            </a:r>
            <a:endParaRPr lang="en-US" altLang="zh-CN"/>
          </a:p>
        </p:txBody>
      </p:sp>
      <p:grpSp>
        <p:nvGrpSpPr>
          <p:cNvPr id="5" name="组合 4"/>
          <p:cNvGrpSpPr/>
          <p:nvPr/>
        </p:nvGrpSpPr>
        <p:grpSpPr>
          <a:xfrm>
            <a:off x="855825" y="7733282"/>
            <a:ext cx="6087110" cy="1477010"/>
            <a:chOff x="1979" y="7494"/>
            <a:chExt cx="9586" cy="2326"/>
          </a:xfrm>
        </p:grpSpPr>
        <p:pic>
          <p:nvPicPr>
            <p:cNvPr id="6" name="图片 1" descr="D:\工作\军服中心\退役军人服务保障体系工作动态\工作动态第36期\图片54.png图片54"/>
            <p:cNvPicPr>
              <a:picLocks noChangeAspect="1" noChangeArrowheads="1"/>
            </p:cNvPicPr>
            <p:nvPr/>
          </p:nvPicPr>
          <p:blipFill>
            <a:blip r:embed="rId1"/>
            <a:srcRect t="8179"/>
            <a:stretch>
              <a:fillRect/>
            </a:stretch>
          </p:blipFill>
          <p:spPr>
            <a:xfrm>
              <a:off x="1979" y="7546"/>
              <a:ext cx="2854" cy="2274"/>
            </a:xfrm>
            <a:prstGeom prst="rect">
              <a:avLst/>
            </a:prstGeom>
            <a:noFill/>
            <a:ln>
              <a:noFill/>
            </a:ln>
          </p:spPr>
        </p:pic>
        <p:sp>
          <p:nvSpPr>
            <p:cNvPr id="7" name="文本占位符 2"/>
            <p:cNvSpPr>
              <a:spLocks noGrp="1"/>
            </p:cNvSpPr>
            <p:nvPr/>
          </p:nvSpPr>
          <p:spPr>
            <a:xfrm>
              <a:off x="6088" y="7494"/>
              <a:ext cx="5477" cy="2176"/>
            </a:xfrm>
            <a:prstGeom prst="rect">
              <a:avLst/>
            </a:prstGeom>
            <a:noFill/>
            <a:ln w="9525">
              <a:noFill/>
            </a:ln>
          </p:spPr>
          <p:txBody>
            <a:bodyPr anchor="t" anchorCtr="0"/>
            <a:p>
              <a:pPr indent="457200" algn="just">
                <a:lnSpc>
                  <a:spcPts val="2800"/>
                </a:lnSpc>
              </a:pPr>
              <a:r>
                <a:rPr sz="1600">
                  <a:ea typeface="仿宋" panose="02010609060101010101" charset="-122"/>
                </a:rPr>
                <a:t>6月15日</a:t>
              </a:r>
              <a:r>
                <a:rPr lang="zh-CN" sz="1600">
                  <a:ea typeface="仿宋" panose="02010609060101010101" charset="-122"/>
                </a:rPr>
                <a:t>，永外街道</a:t>
              </a:r>
              <a:r>
                <a:rPr sz="1600">
                  <a:ea typeface="仿宋" panose="02010609060101010101" charset="-122"/>
                </a:rPr>
                <a:t>革新西里社区</a:t>
              </a:r>
              <a:r>
                <a:rPr lang="zh-CN" sz="1600">
                  <a:ea typeface="仿宋" panose="02010609060101010101" charset="-122"/>
                </a:rPr>
                <a:t>退役军人服务站组织辖区退役军人</a:t>
              </a:r>
              <a:r>
                <a:rPr sz="1600">
                  <a:ea typeface="仿宋" panose="02010609060101010101" charset="-122"/>
                </a:rPr>
                <a:t>参观中国人民抗日战争纪念馆。</a:t>
              </a:r>
              <a:endParaRPr sz="1600">
                <a:ea typeface="仿宋" panose="02010609060101010101" charset="-122"/>
              </a:endParaRPr>
            </a:p>
          </p:txBody>
        </p:sp>
      </p:grpSp>
      <p:grpSp>
        <p:nvGrpSpPr>
          <p:cNvPr id="8" name="组合 7"/>
          <p:cNvGrpSpPr/>
          <p:nvPr/>
        </p:nvGrpSpPr>
        <p:grpSpPr>
          <a:xfrm>
            <a:off x="855825" y="4348097"/>
            <a:ext cx="6087110" cy="2184400"/>
            <a:chOff x="1979" y="7070"/>
            <a:chExt cx="9586" cy="3440"/>
          </a:xfrm>
        </p:grpSpPr>
        <p:pic>
          <p:nvPicPr>
            <p:cNvPr id="9" name="图片 1" descr="D:\工作\军服中心\退役军人服务保障体系工作动态\工作动态第36期\图片53.png图片53"/>
            <p:cNvPicPr>
              <a:picLocks noChangeAspect="1" noChangeArrowheads="1"/>
            </p:cNvPicPr>
            <p:nvPr/>
          </p:nvPicPr>
          <p:blipFill>
            <a:blip r:embed="rId2"/>
            <a:srcRect/>
            <a:stretch>
              <a:fillRect/>
            </a:stretch>
          </p:blipFill>
          <p:spPr>
            <a:xfrm>
              <a:off x="1979" y="7574"/>
              <a:ext cx="2854" cy="2136"/>
            </a:xfrm>
            <a:prstGeom prst="rect">
              <a:avLst/>
            </a:prstGeom>
            <a:noFill/>
            <a:ln>
              <a:noFill/>
            </a:ln>
          </p:spPr>
        </p:pic>
        <p:sp>
          <p:nvSpPr>
            <p:cNvPr id="10" name="文本占位符 2"/>
            <p:cNvSpPr>
              <a:spLocks noGrp="1"/>
            </p:cNvSpPr>
            <p:nvPr/>
          </p:nvSpPr>
          <p:spPr>
            <a:xfrm>
              <a:off x="6088" y="7070"/>
              <a:ext cx="5477" cy="3440"/>
            </a:xfrm>
            <a:prstGeom prst="rect">
              <a:avLst/>
            </a:prstGeom>
            <a:noFill/>
            <a:ln w="9525">
              <a:noFill/>
            </a:ln>
          </p:spPr>
          <p:txBody>
            <a:bodyPr anchor="t" anchorCtr="0"/>
            <a:p>
              <a:pPr indent="457200" algn="just">
                <a:lnSpc>
                  <a:spcPts val="2800"/>
                </a:lnSpc>
              </a:pPr>
              <a:r>
                <a:rPr sz="1600">
                  <a:ea typeface="仿宋" panose="02010609060101010101" charset="-122"/>
                </a:rPr>
                <a:t>6月6日是第28个全国“爱眼日”，</a:t>
              </a:r>
              <a:r>
                <a:rPr lang="zh-CN" sz="1600">
                  <a:ea typeface="仿宋" panose="02010609060101010101" charset="-122"/>
                </a:rPr>
                <a:t>永外街道</a:t>
              </a:r>
              <a:r>
                <a:rPr sz="1600">
                  <a:ea typeface="仿宋" panose="02010609060101010101" charset="-122"/>
                </a:rPr>
                <a:t>百荣嘉园社区</a:t>
              </a:r>
              <a:r>
                <a:rPr lang="zh-CN" sz="1600">
                  <a:ea typeface="仿宋" panose="02010609060101010101" charset="-122"/>
                </a:rPr>
                <a:t>退役军人服务站</a:t>
              </a:r>
              <a:r>
                <a:rPr sz="1600">
                  <a:ea typeface="仿宋" panose="02010609060101010101" charset="-122"/>
                </a:rPr>
                <a:t>邀请永外卫生服务中心医生为</a:t>
              </a:r>
              <a:r>
                <a:rPr lang="zh-CN" sz="1600">
                  <a:ea typeface="仿宋" panose="02010609060101010101" charset="-122"/>
                </a:rPr>
                <a:t>辖区退役军人</a:t>
              </a:r>
              <a:r>
                <a:rPr sz="1600">
                  <a:ea typeface="仿宋" panose="02010609060101010101" charset="-122"/>
                </a:rPr>
                <a:t>开展爱眼护眼及其他健康知识讲座,普及护眼知识。</a:t>
              </a:r>
              <a:endParaRPr sz="1600">
                <a:ea typeface="仿宋" panose="02010609060101010101" charset="-122"/>
              </a:endParaRPr>
            </a:p>
          </p:txBody>
        </p:sp>
      </p:grpSp>
      <p:grpSp>
        <p:nvGrpSpPr>
          <p:cNvPr id="11" name="组合 10"/>
          <p:cNvGrpSpPr/>
          <p:nvPr/>
        </p:nvGrpSpPr>
        <p:grpSpPr>
          <a:xfrm>
            <a:off x="854555" y="714627"/>
            <a:ext cx="6098540" cy="2106930"/>
            <a:chOff x="1960" y="6923"/>
            <a:chExt cx="9604" cy="3318"/>
          </a:xfrm>
        </p:grpSpPr>
        <p:pic>
          <p:nvPicPr>
            <p:cNvPr id="12" name="图片 1" descr="D:\工作\军服中心\退役军人服务保障体系工作动态\工作动态第36期\图片52.png图片52"/>
            <p:cNvPicPr>
              <a:picLocks noChangeAspect="1" noChangeArrowheads="1"/>
            </p:cNvPicPr>
            <p:nvPr/>
          </p:nvPicPr>
          <p:blipFill>
            <a:blip r:embed="rId3"/>
            <a:srcRect t="5352"/>
            <a:stretch>
              <a:fillRect/>
            </a:stretch>
          </p:blipFill>
          <p:spPr>
            <a:xfrm>
              <a:off x="1960" y="7619"/>
              <a:ext cx="2783" cy="2221"/>
            </a:xfrm>
            <a:prstGeom prst="rect">
              <a:avLst/>
            </a:prstGeom>
            <a:noFill/>
            <a:ln>
              <a:noFill/>
            </a:ln>
          </p:spPr>
        </p:pic>
        <p:sp>
          <p:nvSpPr>
            <p:cNvPr id="13" name="文本占位符 2"/>
            <p:cNvSpPr>
              <a:spLocks noGrp="1"/>
            </p:cNvSpPr>
            <p:nvPr/>
          </p:nvSpPr>
          <p:spPr>
            <a:xfrm>
              <a:off x="6088" y="6923"/>
              <a:ext cx="5476" cy="3318"/>
            </a:xfrm>
            <a:prstGeom prst="rect">
              <a:avLst/>
            </a:prstGeom>
            <a:noFill/>
            <a:ln w="9525">
              <a:noFill/>
            </a:ln>
          </p:spPr>
          <p:txBody>
            <a:bodyPr anchor="t" anchorCtr="0"/>
            <a:p>
              <a:pPr indent="457200" algn="just">
                <a:lnSpc>
                  <a:spcPts val="2800"/>
                </a:lnSpc>
              </a:pPr>
              <a:r>
                <a:rPr sz="1600">
                  <a:ea typeface="仿宋" panose="02010609060101010101" charset="-122"/>
                </a:rPr>
                <a:t>6月27日</a:t>
              </a:r>
              <a:r>
                <a:rPr lang="zh-CN" sz="1600">
                  <a:ea typeface="仿宋" panose="02010609060101010101" charset="-122"/>
                </a:rPr>
                <a:t>，</a:t>
              </a:r>
              <a:r>
                <a:rPr sz="1600">
                  <a:ea typeface="仿宋" panose="02010609060101010101" charset="-122"/>
                </a:rPr>
                <a:t>天坛街道退役军人服务站组织召开专题学习会，学习《中华人民共和国退役军人保障法》，领学人员就《退役军人保障法》出台的法律法规、优抚政策、其他政策待遇、党建及优抚优待基本知识进行了详细解读。</a:t>
              </a:r>
              <a:endParaRPr sz="1600">
                <a:ea typeface="仿宋" panose="02010609060101010101" charset="-122"/>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21</a:t>
            </a:r>
            <a:endParaRPr lang="en-US" altLang="zh-CN"/>
          </a:p>
        </p:txBody>
      </p:sp>
      <p:grpSp>
        <p:nvGrpSpPr>
          <p:cNvPr id="8" name="组合 7"/>
          <p:cNvGrpSpPr/>
          <p:nvPr/>
        </p:nvGrpSpPr>
        <p:grpSpPr>
          <a:xfrm>
            <a:off x="777720" y="4387467"/>
            <a:ext cx="6087745" cy="2214245"/>
            <a:chOff x="2037" y="7073"/>
            <a:chExt cx="9587" cy="3487"/>
          </a:xfrm>
        </p:grpSpPr>
        <p:pic>
          <p:nvPicPr>
            <p:cNvPr id="9" name="图片 1" descr="D:\工作\军服中心\退役军人服务保障体系工作动态\工作动态第36期\图片56.png图片56"/>
            <p:cNvPicPr>
              <a:picLocks noChangeAspect="1" noChangeArrowheads="1"/>
            </p:cNvPicPr>
            <p:nvPr/>
          </p:nvPicPr>
          <p:blipFill>
            <a:blip r:embed="rId1"/>
            <a:srcRect/>
            <a:stretch>
              <a:fillRect/>
            </a:stretch>
          </p:blipFill>
          <p:spPr>
            <a:xfrm>
              <a:off x="2037" y="7494"/>
              <a:ext cx="2758" cy="2176"/>
            </a:xfrm>
            <a:prstGeom prst="rect">
              <a:avLst/>
            </a:prstGeom>
            <a:noFill/>
            <a:ln>
              <a:noFill/>
            </a:ln>
          </p:spPr>
        </p:pic>
        <p:sp>
          <p:nvSpPr>
            <p:cNvPr id="10" name="文本占位符 2"/>
            <p:cNvSpPr>
              <a:spLocks noGrp="1"/>
            </p:cNvSpPr>
            <p:nvPr/>
          </p:nvSpPr>
          <p:spPr>
            <a:xfrm>
              <a:off x="5958" y="7073"/>
              <a:ext cx="5666" cy="3487"/>
            </a:xfrm>
            <a:prstGeom prst="rect">
              <a:avLst/>
            </a:prstGeom>
            <a:noFill/>
            <a:ln w="9525">
              <a:noFill/>
            </a:ln>
          </p:spPr>
          <p:txBody>
            <a:bodyPr anchor="t" anchorCtr="0"/>
            <a:p>
              <a:pPr indent="457200" algn="just">
                <a:lnSpc>
                  <a:spcPts val="2800"/>
                </a:lnSpc>
              </a:pPr>
              <a:r>
                <a:rPr sz="1600">
                  <a:ea typeface="仿宋" panose="02010609060101010101" charset="-122"/>
                </a:rPr>
                <a:t>为全面普及毒品预防知识，筑牢禁毒思想防线，营造全民参与禁毒的良好社会氛围，6月20日，</a:t>
              </a:r>
              <a:r>
                <a:rPr lang="zh-CN" sz="1600">
                  <a:ea typeface="仿宋" panose="02010609060101010101" charset="-122"/>
                </a:rPr>
                <a:t>永外街道</a:t>
              </a:r>
              <a:r>
                <a:rPr sz="1600">
                  <a:ea typeface="仿宋" panose="02010609060101010101" charset="-122"/>
                </a:rPr>
                <a:t>李村社区</a:t>
              </a:r>
              <a:r>
                <a:rPr lang="zh-CN" sz="1600">
                  <a:ea typeface="仿宋" panose="02010609060101010101" charset="-122"/>
                </a:rPr>
                <a:t>退役军人服务站</a:t>
              </a:r>
              <a:r>
                <a:rPr sz="1600">
                  <a:ea typeface="仿宋" panose="02010609060101010101" charset="-122"/>
                </a:rPr>
                <a:t>组织</a:t>
              </a:r>
              <a:r>
                <a:rPr lang="zh-CN" sz="1600">
                  <a:ea typeface="仿宋" panose="02010609060101010101" charset="-122"/>
                </a:rPr>
                <a:t>辖区退役军人</a:t>
              </a:r>
              <a:r>
                <a:rPr sz="1600">
                  <a:ea typeface="仿宋" panose="02010609060101010101" charset="-122"/>
                </a:rPr>
                <a:t>开展禁毒宣传活动。</a:t>
              </a:r>
              <a:endParaRPr sz="1600">
                <a:ea typeface="仿宋" panose="02010609060101010101" charset="-122"/>
              </a:endParaRPr>
            </a:p>
          </p:txBody>
        </p:sp>
      </p:grpSp>
      <p:grpSp>
        <p:nvGrpSpPr>
          <p:cNvPr id="5" name="组合 4"/>
          <p:cNvGrpSpPr/>
          <p:nvPr/>
        </p:nvGrpSpPr>
        <p:grpSpPr>
          <a:xfrm>
            <a:off x="777720" y="1092452"/>
            <a:ext cx="6123940" cy="1915160"/>
            <a:chOff x="1981" y="7276"/>
            <a:chExt cx="9644" cy="3016"/>
          </a:xfrm>
        </p:grpSpPr>
        <p:pic>
          <p:nvPicPr>
            <p:cNvPr id="6" name="图片 1" descr="D:\工作\军服中心\退役军人服务保障体系工作动态\工作动态第36期\图片56.png图片56"/>
            <p:cNvPicPr>
              <a:picLocks noChangeAspect="1" noChangeArrowheads="1"/>
            </p:cNvPicPr>
            <p:nvPr/>
          </p:nvPicPr>
          <p:blipFill>
            <a:blip r:embed="rId2"/>
            <a:srcRect/>
            <a:stretch>
              <a:fillRect/>
            </a:stretch>
          </p:blipFill>
          <p:spPr>
            <a:xfrm>
              <a:off x="1981" y="7725"/>
              <a:ext cx="2758" cy="2078"/>
            </a:xfrm>
            <a:prstGeom prst="rect">
              <a:avLst/>
            </a:prstGeom>
            <a:noFill/>
            <a:ln>
              <a:noFill/>
            </a:ln>
          </p:spPr>
        </p:pic>
        <p:sp>
          <p:nvSpPr>
            <p:cNvPr id="7" name="文本占位符 2"/>
            <p:cNvSpPr>
              <a:spLocks noGrp="1"/>
            </p:cNvSpPr>
            <p:nvPr/>
          </p:nvSpPr>
          <p:spPr>
            <a:xfrm>
              <a:off x="5959" y="7276"/>
              <a:ext cx="5666" cy="3016"/>
            </a:xfrm>
            <a:prstGeom prst="rect">
              <a:avLst/>
            </a:prstGeom>
            <a:noFill/>
            <a:ln w="9525">
              <a:noFill/>
            </a:ln>
          </p:spPr>
          <p:txBody>
            <a:bodyPr anchor="t" anchorCtr="0"/>
            <a:p>
              <a:pPr indent="457200" algn="just">
                <a:lnSpc>
                  <a:spcPts val="2800"/>
                </a:lnSpc>
              </a:pPr>
              <a:r>
                <a:rPr sz="1600">
                  <a:ea typeface="仿宋" panose="02010609060101010101" charset="-122"/>
                </a:rPr>
                <a:t>6月15日，永外街道琉璃井社区</a:t>
              </a:r>
              <a:r>
                <a:rPr lang="zh-CN" sz="1600">
                  <a:ea typeface="仿宋" panose="02010609060101010101" charset="-122"/>
                </a:rPr>
                <a:t>退役军人服务站</a:t>
              </a:r>
              <a:r>
                <a:rPr sz="1600">
                  <a:ea typeface="仿宋" panose="02010609060101010101" charset="-122"/>
                </a:rPr>
                <a:t>开展“浓浓端午情</a:t>
              </a:r>
              <a:r>
                <a:rPr lang="en-US" sz="1600">
                  <a:ea typeface="仿宋" panose="02010609060101010101" charset="-122"/>
                </a:rPr>
                <a:t>·</a:t>
              </a:r>
              <a:r>
                <a:rPr sz="1600">
                  <a:ea typeface="仿宋" panose="02010609060101010101" charset="-122"/>
                </a:rPr>
                <a:t>爱满老兵心”慰问活动，将包好的粽子送给社区孤寡、空巢、高龄、退伍老人，并向他们送上暖心的节日问候。</a:t>
              </a:r>
              <a:endParaRPr sz="1600">
                <a:ea typeface="仿宋" panose="02010609060101010101" charset="-122"/>
              </a:endParaRPr>
            </a:p>
          </p:txBody>
        </p:sp>
      </p:grpSp>
      <p:grpSp>
        <p:nvGrpSpPr>
          <p:cNvPr id="11" name="组合 10"/>
          <p:cNvGrpSpPr/>
          <p:nvPr/>
        </p:nvGrpSpPr>
        <p:grpSpPr>
          <a:xfrm>
            <a:off x="778555" y="7523480"/>
            <a:ext cx="6086430" cy="1903095"/>
            <a:chOff x="2672" y="7513"/>
            <a:chExt cx="8952" cy="2997"/>
          </a:xfrm>
        </p:grpSpPr>
        <p:pic>
          <p:nvPicPr>
            <p:cNvPr id="12" name="图片 1" descr="D:\工作\军服中心\退役军人服务保障体系工作动态\工作动态第36期\图片55.png图片55"/>
            <p:cNvPicPr>
              <a:picLocks noChangeAspect="1" noChangeArrowheads="1"/>
            </p:cNvPicPr>
            <p:nvPr/>
          </p:nvPicPr>
          <p:blipFill>
            <a:blip r:embed="rId3"/>
            <a:srcRect t="7314" b="15997"/>
            <a:stretch>
              <a:fillRect/>
            </a:stretch>
          </p:blipFill>
          <p:spPr>
            <a:xfrm>
              <a:off x="2672" y="7928"/>
              <a:ext cx="2575" cy="2168"/>
            </a:xfrm>
            <a:prstGeom prst="rect">
              <a:avLst/>
            </a:prstGeom>
            <a:noFill/>
            <a:ln>
              <a:noFill/>
            </a:ln>
          </p:spPr>
        </p:pic>
        <p:sp>
          <p:nvSpPr>
            <p:cNvPr id="13" name="文本占位符 2"/>
            <p:cNvSpPr>
              <a:spLocks noGrp="1"/>
            </p:cNvSpPr>
            <p:nvPr/>
          </p:nvSpPr>
          <p:spPr>
            <a:xfrm>
              <a:off x="6333" y="7513"/>
              <a:ext cx="5291" cy="2997"/>
            </a:xfrm>
            <a:prstGeom prst="rect">
              <a:avLst/>
            </a:prstGeom>
            <a:noFill/>
            <a:ln w="9525">
              <a:noFill/>
            </a:ln>
          </p:spPr>
          <p:txBody>
            <a:bodyPr anchor="t" anchorCtr="0"/>
            <a:p>
              <a:pPr indent="457200" algn="just">
                <a:lnSpc>
                  <a:spcPts val="2800"/>
                </a:lnSpc>
              </a:pPr>
              <a:r>
                <a:rPr sz="1600">
                  <a:ea typeface="仿宋" panose="02010609060101010101" charset="-122"/>
                </a:rPr>
                <a:t>6月30日</a:t>
              </a:r>
              <a:r>
                <a:rPr lang="zh-CN" sz="1600">
                  <a:ea typeface="仿宋" panose="02010609060101010101" charset="-122"/>
                </a:rPr>
                <a:t>，永外街道</a:t>
              </a:r>
              <a:r>
                <a:rPr sz="1600">
                  <a:ea typeface="仿宋" panose="02010609060101010101" charset="-122"/>
                </a:rPr>
                <a:t>革新西里社区</a:t>
              </a:r>
              <a:r>
                <a:rPr lang="zh-CN" sz="1600">
                  <a:ea typeface="仿宋" panose="02010609060101010101" charset="-122"/>
                </a:rPr>
                <a:t>退役军人服务站开展以</a:t>
              </a:r>
              <a:r>
                <a:rPr lang="en-US" altLang="zh-CN" sz="1600">
                  <a:ea typeface="仿宋" panose="02010609060101010101" charset="-122"/>
                </a:rPr>
                <a:t>“</a:t>
              </a:r>
              <a:r>
                <a:rPr sz="1600">
                  <a:ea typeface="仿宋" panose="02010609060101010101" charset="-122"/>
                  <a:sym typeface="+mn-ea"/>
                </a:rPr>
                <a:t>传承背篓精神，感悟使命初心</a:t>
              </a:r>
              <a:r>
                <a:rPr lang="en-US" sz="1600">
                  <a:ea typeface="仿宋" panose="02010609060101010101" charset="-122"/>
                  <a:sym typeface="+mn-ea"/>
                </a:rPr>
                <a:t>”</a:t>
              </a:r>
              <a:r>
                <a:rPr sz="1600">
                  <a:ea typeface="仿宋" panose="02010609060101010101" charset="-122"/>
                  <a:sym typeface="+mn-ea"/>
                </a:rPr>
                <a:t>为主题</a:t>
              </a:r>
              <a:r>
                <a:rPr lang="zh-CN" sz="1600">
                  <a:ea typeface="仿宋" panose="02010609060101010101" charset="-122"/>
                  <a:sym typeface="+mn-ea"/>
                </a:rPr>
                <a:t>的教育活动，组织辖区退役军人</a:t>
              </a:r>
              <a:r>
                <a:rPr lang="zh-CN" sz="1600">
                  <a:ea typeface="仿宋" panose="02010609060101010101" charset="-122"/>
                </a:rPr>
                <a:t>参观</a:t>
              </a:r>
              <a:r>
                <a:rPr sz="1600">
                  <a:ea typeface="仿宋" panose="02010609060101010101" charset="-122"/>
                </a:rPr>
                <a:t>红色背篓精神传承教育基地。</a:t>
              </a:r>
              <a:endParaRPr sz="1600">
                <a:ea typeface="仿宋" panose="02010609060101010101" charset="-122"/>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82800" y="476885"/>
            <a:ext cx="3020060" cy="609600"/>
          </a:xfrm>
        </p:spPr>
        <p:style>
          <a:lnRef idx="0">
            <a:schemeClr val="accent3"/>
          </a:lnRef>
          <a:fillRef idx="3">
            <a:schemeClr val="accent3"/>
          </a:fillRef>
          <a:effectRef idx="3">
            <a:schemeClr val="accent3"/>
          </a:effectRef>
          <a:fontRef idx="minor">
            <a:schemeClr val="lt1"/>
          </a:fontRef>
        </p:style>
        <p:txBody>
          <a:bodyPr anchor="ctr" anchorCtr="0"/>
          <a:p>
            <a:pPr algn="ctr" fontAlgn="base"/>
            <a:r>
              <a:rPr lang="zh-CN" altLang="en-US" sz="2400" noProof="1">
                <a:solidFill>
                  <a:srgbClr val="003623"/>
                </a:solidFill>
                <a:uFillTx/>
                <a:latin typeface="方正小标宋简体" panose="03000509000000000000" charset="-122"/>
                <a:ea typeface="方正小标宋简体" panose="03000509000000000000" charset="-122"/>
              </a:rPr>
              <a:t>榜 样 的 力 量 </a:t>
            </a:r>
            <a:endParaRPr lang="zh-CN" altLang="en-US" sz="2400" noProof="1">
              <a:solidFill>
                <a:srgbClr val="003623"/>
              </a:solidFill>
              <a:uFillTx/>
              <a:latin typeface="方正小标宋简体" panose="03000509000000000000" charset="-122"/>
              <a:ea typeface="方正小标宋简体" panose="03000509000000000000" charset="-122"/>
            </a:endParaRPr>
          </a:p>
        </p:txBody>
      </p:sp>
      <p:sp>
        <p:nvSpPr>
          <p:cNvPr id="33794" name="文本占位符 2"/>
          <p:cNvSpPr>
            <a:spLocks noGrp="1"/>
          </p:cNvSpPr>
          <p:nvPr>
            <p:ph type="body" idx="1"/>
          </p:nvPr>
        </p:nvSpPr>
        <p:spPr>
          <a:xfrm>
            <a:off x="887095" y="1231265"/>
            <a:ext cx="5878830" cy="8948420"/>
          </a:xfrm>
          <a:prstGeom prst="rect">
            <a:avLst/>
          </a:prstGeom>
          <a:noFill/>
          <a:ln>
            <a:noFill/>
          </a:ln>
        </p:spPr>
        <p:txBody>
          <a:bodyPr anchor="t" anchorCtr="0"/>
          <a:p>
            <a:pPr algn="just" defTabSz="685800">
              <a:lnSpc>
                <a:spcPts val="2800"/>
              </a:lnSpc>
              <a:spcBef>
                <a:spcPts val="0"/>
              </a:spcBef>
              <a:buNone/>
            </a:pPr>
            <a:r>
              <a:rPr lang="en-US" altLang="zh-CN" kern="1200" baseline="0">
                <a:latin typeface="仿宋" panose="02010609060101010101" charset="-122"/>
                <a:cs typeface="+mn-cs"/>
              </a:rPr>
              <a:t>  </a:t>
            </a:r>
            <a:r>
              <a:rPr kern="1200" baseline="0">
                <a:latin typeface="仿宋" panose="02010609060101010101" charset="-122"/>
                <a:cs typeface="+mn-cs"/>
              </a:rPr>
              <a:t>  </a:t>
            </a:r>
            <a:r>
              <a:rPr>
                <a:sym typeface="+mn-ea"/>
              </a:rPr>
              <a:t>刘哲，男，汉族，1994年8月出生，中共党员，2016年9月入伍，2018年9月退役。军装在身，他是人民子弟兵，保家卫国，铁骨铮铮；脱下军装，他是基层执法员，扎根一线，服务群众。 </a:t>
            </a:r>
            <a:endParaRPr>
              <a:sym typeface="+mn-ea"/>
            </a:endParaRPr>
          </a:p>
          <a:p>
            <a:pPr algn="ctr" defTabSz="685800">
              <a:lnSpc>
                <a:spcPts val="2800"/>
              </a:lnSpc>
              <a:spcBef>
                <a:spcPts val="0"/>
              </a:spcBef>
              <a:buNone/>
            </a:pPr>
            <a:r>
              <a:rPr>
                <a:sym typeface="+mn-ea"/>
              </a:rPr>
              <a:t>    </a:t>
            </a:r>
            <a:endParaRPr>
              <a:sym typeface="+mn-ea"/>
            </a:endParaRPr>
          </a:p>
          <a:p>
            <a:pPr algn="ctr" defTabSz="685800">
              <a:lnSpc>
                <a:spcPts val="2800"/>
              </a:lnSpc>
              <a:spcBef>
                <a:spcPts val="0"/>
              </a:spcBef>
              <a:buNone/>
            </a:pPr>
            <a:endParaRPr b="1">
              <a:sym typeface="+mn-ea"/>
            </a:endParaRPr>
          </a:p>
          <a:p>
            <a:pPr algn="ctr" defTabSz="685800">
              <a:lnSpc>
                <a:spcPts val="2800"/>
              </a:lnSpc>
              <a:spcBef>
                <a:spcPts val="0"/>
              </a:spcBef>
              <a:buNone/>
            </a:pPr>
            <a:endParaRPr b="1">
              <a:sym typeface="+mn-ea"/>
            </a:endParaRPr>
          </a:p>
          <a:p>
            <a:pPr algn="ctr" defTabSz="685800">
              <a:lnSpc>
                <a:spcPts val="2800"/>
              </a:lnSpc>
              <a:spcBef>
                <a:spcPts val="0"/>
              </a:spcBef>
              <a:buNone/>
            </a:pPr>
            <a:endParaRPr b="1">
              <a:sym typeface="+mn-ea"/>
            </a:endParaRPr>
          </a:p>
          <a:p>
            <a:pPr algn="ctr" defTabSz="685800">
              <a:lnSpc>
                <a:spcPts val="2800"/>
              </a:lnSpc>
              <a:spcBef>
                <a:spcPts val="0"/>
              </a:spcBef>
              <a:buNone/>
            </a:pPr>
            <a:endParaRPr b="1">
              <a:sym typeface="+mn-ea"/>
            </a:endParaRPr>
          </a:p>
          <a:p>
            <a:pPr algn="ctr" defTabSz="685800">
              <a:lnSpc>
                <a:spcPts val="2800"/>
              </a:lnSpc>
              <a:spcBef>
                <a:spcPts val="0"/>
              </a:spcBef>
              <a:buNone/>
            </a:pPr>
            <a:endParaRPr b="1">
              <a:sym typeface="+mn-ea"/>
            </a:endParaRPr>
          </a:p>
          <a:p>
            <a:pPr algn="ctr" defTabSz="685800">
              <a:lnSpc>
                <a:spcPts val="2800"/>
              </a:lnSpc>
              <a:spcBef>
                <a:spcPts val="0"/>
              </a:spcBef>
              <a:buNone/>
            </a:pPr>
            <a:endParaRPr b="1">
              <a:sym typeface="+mn-ea"/>
            </a:endParaRPr>
          </a:p>
          <a:p>
            <a:pPr algn="ctr" defTabSz="685800">
              <a:lnSpc>
                <a:spcPts val="2800"/>
              </a:lnSpc>
              <a:spcBef>
                <a:spcPts val="0"/>
              </a:spcBef>
              <a:buNone/>
            </a:pPr>
            <a:r>
              <a:rPr b="1">
                <a:sym typeface="+mn-ea"/>
              </a:rPr>
              <a:t>身披戎装</a:t>
            </a:r>
            <a:r>
              <a:rPr lang="zh-CN" b="1">
                <a:sym typeface="+mn-ea"/>
              </a:rPr>
              <a:t>，</a:t>
            </a:r>
            <a:r>
              <a:rPr b="1">
                <a:sym typeface="+mn-ea"/>
              </a:rPr>
              <a:t>保家卫国冲锋在前</a:t>
            </a:r>
            <a:endParaRPr b="1">
              <a:sym typeface="+mn-ea"/>
            </a:endParaRPr>
          </a:p>
          <a:p>
            <a:pPr algn="just" defTabSz="685800">
              <a:lnSpc>
                <a:spcPts val="2800"/>
              </a:lnSpc>
              <a:spcBef>
                <a:spcPts val="0"/>
              </a:spcBef>
              <a:buNone/>
            </a:pPr>
            <a:r>
              <a:rPr>
                <a:sym typeface="+mn-ea"/>
              </a:rPr>
              <a:t>    2017年，刘哲随队沿青藏线至西藏阿里地区参与临战演练，因任务需要抽调一个整建制营奔赴边境，刘哲所在部队正好承担了此项任务，接到命令后，“召之即来、来之能战、战之必胜”的口号时刻萦绕在耳边，他不仅没有退缩，反而情绪高涨，义无反顾地奔赴前线。在高原反应和恶劣环境的双重考验下，刘哲跟随部队如期抵达预定位置，准时展开各项临战演练。当时他的心里只有一个念头：“祖国就在我们身后，绝不能把边境线守小了！”在昆仑山脉高原地区野外驻训时，空气稀薄，环境恶劣，风吹石头跑，白天四十多度、晚上寒风刺骨，沙子拌米饭更是常事。面对长途武装奔袭、各种环境的实弹射击，他从不叫苦叫累，始终坚定信仰，时刻把人民放在心中，守好祖国的每一寸边防线。服役期间，刘哲积极参加了多项演习，多次在部队比武竞赛中名列前茅，因表现突出，被所在单位评为“优秀士兵”。</a:t>
            </a:r>
            <a:endParaRPr>
              <a:sym typeface="+mn-ea"/>
            </a:endParaRPr>
          </a:p>
          <a:p>
            <a:pPr algn="just" defTabSz="685800">
              <a:lnSpc>
                <a:spcPts val="2800"/>
              </a:lnSpc>
              <a:spcBef>
                <a:spcPts val="0"/>
              </a:spcBef>
              <a:buNone/>
            </a:pPr>
            <a:r>
              <a:rPr>
                <a:sym typeface="+mn-ea"/>
              </a:rPr>
              <a:t>    </a:t>
            </a:r>
            <a:endParaRPr>
              <a:sym typeface="+mn-ea"/>
            </a:endParaRPr>
          </a:p>
        </p:txBody>
      </p:sp>
      <p:sp>
        <p:nvSpPr>
          <p:cNvPr id="4" name="页脚占位符 3"/>
          <p:cNvSpPr>
            <a:spLocks noGrp="1"/>
          </p:cNvSpPr>
          <p:nvPr>
            <p:ph type="ftr" sz="quarter" idx="11"/>
          </p:nvPr>
        </p:nvSpPr>
        <p:spPr/>
        <p:txBody>
          <a:bodyPr/>
          <a:p>
            <a:pPr lvl="0"/>
            <a:r>
              <a:rPr lang="en-US" altLang="zh-CN"/>
              <a:t>22</a:t>
            </a:r>
            <a:endParaRPr lang="en-US" altLang="zh-CN"/>
          </a:p>
        </p:txBody>
      </p:sp>
      <p:pic>
        <p:nvPicPr>
          <p:cNvPr id="3" name="图片 1" descr="D:\工作\军服中心\2023年\奋斗的榜样报送工作\7月刘哲\刘哲军装照.jpg刘哲军装照"/>
          <p:cNvPicPr>
            <a:picLocks noChangeAspect="1"/>
          </p:cNvPicPr>
          <p:nvPr/>
        </p:nvPicPr>
        <p:blipFill>
          <a:blip r:embed="rId1"/>
          <a:srcRect/>
          <a:stretch>
            <a:fillRect/>
          </a:stretch>
        </p:blipFill>
        <p:spPr>
          <a:xfrm>
            <a:off x="2241550" y="2574290"/>
            <a:ext cx="2701925" cy="2025650"/>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占位符 2"/>
          <p:cNvSpPr>
            <a:spLocks noGrp="1"/>
          </p:cNvSpPr>
          <p:nvPr/>
        </p:nvSpPr>
        <p:spPr>
          <a:xfrm>
            <a:off x="457200" y="680720"/>
            <a:ext cx="6314440" cy="565785"/>
          </a:xfrm>
        </p:spPr>
        <p:txBody>
          <a:bodyPr/>
          <a:lstStyle>
            <a:lvl1pPr marL="457200" lvl="0" indent="0" algn="l" defTabSz="685800" eaLnBrk="1" fontAlgn="base" latinLnBrk="0" hangingPunct="1">
              <a:lnSpc>
                <a:spcPts val="2800"/>
              </a:lnSpc>
              <a:spcBef>
                <a:spcPts val="0"/>
              </a:spcBef>
              <a:spcAft>
                <a:spcPct val="0"/>
              </a:spcAft>
              <a:buNone/>
              <a:defRPr sz="1600" b="0" i="0" u="none" kern="1200" baseline="0">
                <a:solidFill>
                  <a:schemeClr val="tx1"/>
                </a:solidFill>
                <a:latin typeface="仿宋" panose="02010609060101010101" charset="-122"/>
                <a:ea typeface="仿宋" panose="02010609060101010101" charset="-122"/>
                <a:cs typeface="+mn-cs"/>
              </a:defRPr>
            </a:lvl1pPr>
            <a:lvl2pPr marL="257175" lvl="1" indent="0" algn="l" defTabSz="685800" eaLnBrk="1" fontAlgn="base" latinLnBrk="0" hangingPunct="1">
              <a:lnSpc>
                <a:spcPct val="100000"/>
              </a:lnSpc>
              <a:spcBef>
                <a:spcPct val="15000"/>
              </a:spcBef>
              <a:spcAft>
                <a:spcPct val="0"/>
              </a:spcAft>
              <a:buNone/>
              <a:defRPr sz="1125" b="0" i="0" u="none" kern="1200" baseline="0">
                <a:solidFill>
                  <a:schemeClr val="tx1">
                    <a:tint val="75000"/>
                  </a:schemeClr>
                </a:solidFill>
                <a:latin typeface="+mn-lt"/>
                <a:ea typeface="+mn-ea"/>
                <a:cs typeface="+mn-cs"/>
              </a:defRPr>
            </a:lvl2pPr>
            <a:lvl3pPr marL="514350" lvl="2" indent="0" algn="l" defTabSz="685800" eaLnBrk="1" fontAlgn="base" latinLnBrk="0" hangingPunct="1">
              <a:lnSpc>
                <a:spcPct val="100000"/>
              </a:lnSpc>
              <a:spcBef>
                <a:spcPct val="15000"/>
              </a:spcBef>
              <a:spcAft>
                <a:spcPct val="0"/>
              </a:spcAft>
              <a:buNone/>
              <a:defRPr sz="1015" b="0" i="0" u="none" kern="1200" baseline="0">
                <a:solidFill>
                  <a:schemeClr val="tx1">
                    <a:tint val="75000"/>
                  </a:schemeClr>
                </a:solidFill>
                <a:latin typeface="+mn-lt"/>
                <a:ea typeface="+mn-ea"/>
                <a:cs typeface="+mn-cs"/>
              </a:defRPr>
            </a:lvl3pPr>
            <a:lvl4pPr marL="771525" lvl="3"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4pPr>
            <a:lvl5pPr marL="1028700" lvl="4"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5pPr>
            <a:lvl6pPr marL="1285875" lvl="5"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6pPr>
            <a:lvl7pPr marL="1543050" lvl="6"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7pPr>
            <a:lvl8pPr marL="1800225" lvl="7"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8pPr>
            <a:lvl9pPr marL="2057400" lvl="8"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9pPr>
          </a:lstStyle>
          <a:p>
            <a:pPr algn="l"/>
            <a:endParaRPr lang="zh-CN" altLang="en-US">
              <a:cs typeface="仿宋" panose="02010609060101010101" charset="-122"/>
              <a:sym typeface="+mn-ea"/>
            </a:endParaRPr>
          </a:p>
        </p:txBody>
      </p:sp>
      <p:sp>
        <p:nvSpPr>
          <p:cNvPr id="2" name="页脚占位符 1"/>
          <p:cNvSpPr>
            <a:spLocks noGrp="1"/>
          </p:cNvSpPr>
          <p:nvPr>
            <p:ph type="ftr" sz="quarter" idx="3"/>
          </p:nvPr>
        </p:nvSpPr>
        <p:spPr>
          <a:xfrm>
            <a:off x="5204305" y="10192991"/>
            <a:ext cx="2171700" cy="687696"/>
          </a:xfrm>
        </p:spPr>
        <p:txBody>
          <a:bodyPr/>
          <a:p>
            <a:pPr lvl="0"/>
            <a:r>
              <a:rPr lang="en-US" altLang="zh-CN"/>
              <a:t>23</a:t>
            </a:r>
            <a:endParaRPr lang="en-US" altLang="zh-CN"/>
          </a:p>
        </p:txBody>
      </p:sp>
      <p:sp>
        <p:nvSpPr>
          <p:cNvPr id="6" name="文本占位符 2"/>
          <p:cNvSpPr>
            <a:spLocks noGrp="1"/>
          </p:cNvSpPr>
          <p:nvPr/>
        </p:nvSpPr>
        <p:spPr>
          <a:xfrm>
            <a:off x="457200" y="467995"/>
            <a:ext cx="6314440" cy="9635490"/>
          </a:xfrm>
        </p:spPr>
        <p:txBody>
          <a:bodyPr/>
          <a:lstStyle>
            <a:lvl1pPr marL="457200" lvl="0" indent="0" algn="l" defTabSz="685800" eaLnBrk="1" fontAlgn="base" latinLnBrk="0" hangingPunct="1">
              <a:lnSpc>
                <a:spcPts val="2800"/>
              </a:lnSpc>
              <a:spcBef>
                <a:spcPts val="0"/>
              </a:spcBef>
              <a:spcAft>
                <a:spcPct val="0"/>
              </a:spcAft>
              <a:buNone/>
              <a:defRPr sz="1600" b="0" i="0" u="none" kern="1200" baseline="0">
                <a:solidFill>
                  <a:schemeClr val="tx1"/>
                </a:solidFill>
                <a:latin typeface="仿宋" panose="02010609060101010101" charset="-122"/>
                <a:ea typeface="仿宋" panose="02010609060101010101" charset="-122"/>
                <a:cs typeface="+mn-cs"/>
              </a:defRPr>
            </a:lvl1pPr>
            <a:lvl2pPr marL="257175" lvl="1" indent="0" algn="l" defTabSz="685800" eaLnBrk="1" fontAlgn="base" latinLnBrk="0" hangingPunct="1">
              <a:lnSpc>
                <a:spcPct val="100000"/>
              </a:lnSpc>
              <a:spcBef>
                <a:spcPct val="15000"/>
              </a:spcBef>
              <a:spcAft>
                <a:spcPct val="0"/>
              </a:spcAft>
              <a:buNone/>
              <a:defRPr sz="1125" b="0" i="0" u="none" kern="1200" baseline="0">
                <a:solidFill>
                  <a:schemeClr val="tx1">
                    <a:tint val="75000"/>
                  </a:schemeClr>
                </a:solidFill>
                <a:latin typeface="+mn-lt"/>
                <a:ea typeface="+mn-ea"/>
                <a:cs typeface="+mn-cs"/>
              </a:defRPr>
            </a:lvl2pPr>
            <a:lvl3pPr marL="514350" lvl="2" indent="0" algn="l" defTabSz="685800" eaLnBrk="1" fontAlgn="base" latinLnBrk="0" hangingPunct="1">
              <a:lnSpc>
                <a:spcPct val="100000"/>
              </a:lnSpc>
              <a:spcBef>
                <a:spcPct val="15000"/>
              </a:spcBef>
              <a:spcAft>
                <a:spcPct val="0"/>
              </a:spcAft>
              <a:buNone/>
              <a:defRPr sz="1015" b="0" i="0" u="none" kern="1200" baseline="0">
                <a:solidFill>
                  <a:schemeClr val="tx1">
                    <a:tint val="75000"/>
                  </a:schemeClr>
                </a:solidFill>
                <a:latin typeface="+mn-lt"/>
                <a:ea typeface="+mn-ea"/>
                <a:cs typeface="+mn-cs"/>
              </a:defRPr>
            </a:lvl3pPr>
            <a:lvl4pPr marL="771525" lvl="3"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4pPr>
            <a:lvl5pPr marL="1028700" lvl="4"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5pPr>
            <a:lvl6pPr marL="1285875" lvl="5"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6pPr>
            <a:lvl7pPr marL="1543050" lvl="6"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7pPr>
            <a:lvl8pPr marL="1800225" lvl="7"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8pPr>
            <a:lvl9pPr marL="2057400" lvl="8"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9pPr>
          </a:lstStyle>
          <a:p>
            <a:pPr algn="ctr"/>
            <a:r>
              <a:rPr b="1">
                <a:sym typeface="+mn-ea"/>
              </a:rPr>
              <a:t>转换战场</a:t>
            </a:r>
            <a:r>
              <a:rPr lang="zh-CN" b="1">
                <a:sym typeface="+mn-ea"/>
              </a:rPr>
              <a:t>，</a:t>
            </a:r>
            <a:r>
              <a:rPr b="1">
                <a:sym typeface="+mn-ea"/>
              </a:rPr>
              <a:t>守卫家园奋勇争先</a:t>
            </a:r>
            <a:endParaRPr b="1">
              <a:sym typeface="+mn-ea"/>
            </a:endParaRPr>
          </a:p>
          <a:p>
            <a:pPr algn="just"/>
            <a:r>
              <a:rPr>
                <a:sym typeface="+mn-ea"/>
              </a:rPr>
              <a:t>    2019年9月，刘哲成为东城区朝阳门街道的一名综合行政执法队队员。作为一名基层执法队员，他始终保持着军人的优良作风，认真学习法规条款，秉公办事，扎实开展各项工作。他主管着东四南大街的环境秩序维护，面对116家商户，他认真入户普法，及时为各企业单位排忧解难，将东四南大街打造成区示范街，创造了良好的营商环境。2020年8月，崇雍大街街面升级改造，东四南大街正属于其中一段，由于街面改造要搭建脚手架，会对商户经营产生一定的影响，导致很多商户都不愿配合，工作进程一度停滞，刘哲在街道领导的带领下，逐户走访，认真记录大家的实际困难和需求，加班加点制定解决方案，最大限度减少商户损失，最终工程改造顺利推进。</a:t>
            </a:r>
            <a:endParaRPr>
              <a:sym typeface="+mn-ea"/>
            </a:endParaRPr>
          </a:p>
          <a:p>
            <a:pPr algn="l"/>
            <a:endParaRPr lang="zh-CN" altLang="en-US">
              <a:cs typeface="仿宋" panose="02010609060101010101" charset="-122"/>
              <a:sym typeface="+mn-ea"/>
            </a:endParaRPr>
          </a:p>
          <a:p>
            <a:pPr algn="l"/>
            <a:endParaRPr lang="zh-CN" altLang="en-US">
              <a:cs typeface="仿宋" panose="02010609060101010101" charset="-122"/>
              <a:sym typeface="+mn-ea"/>
            </a:endParaRPr>
          </a:p>
          <a:p>
            <a:pPr algn="l"/>
            <a:r>
              <a:rPr lang="zh-CN" altLang="en-US">
                <a:cs typeface="仿宋" panose="02010609060101010101" charset="-122"/>
                <a:sym typeface="+mn-ea"/>
              </a:rPr>
              <a:t> </a:t>
            </a:r>
            <a:endParaRPr lang="zh-CN" altLang="en-US">
              <a:cs typeface="仿宋" panose="02010609060101010101" charset="-122"/>
              <a:sym typeface="+mn-ea"/>
            </a:endParaRPr>
          </a:p>
          <a:p>
            <a:pPr algn="l"/>
            <a:r>
              <a:rPr lang="zh-CN" altLang="en-US" b="1">
                <a:cs typeface="仿宋" panose="02010609060101010101" charset="-122"/>
                <a:sym typeface="+mn-ea"/>
              </a:rPr>
              <a:t>             </a:t>
            </a:r>
            <a:endParaRPr lang="zh-CN" altLang="en-US" b="1">
              <a:cs typeface="仿宋" panose="02010609060101010101" charset="-122"/>
              <a:sym typeface="+mn-ea"/>
            </a:endParaRPr>
          </a:p>
          <a:p>
            <a:pPr algn="l"/>
            <a:endParaRPr lang="zh-CN" altLang="en-US" b="1">
              <a:cs typeface="仿宋" panose="02010609060101010101" charset="-122"/>
              <a:sym typeface="+mn-ea"/>
            </a:endParaRPr>
          </a:p>
          <a:p>
            <a:pPr algn="l"/>
            <a:endParaRPr lang="zh-CN" altLang="en-US" b="1">
              <a:cs typeface="仿宋" panose="02010609060101010101" charset="-122"/>
              <a:sym typeface="+mn-ea"/>
            </a:endParaRPr>
          </a:p>
          <a:p>
            <a:pPr algn="l"/>
            <a:r>
              <a:rPr lang="zh-CN" altLang="en-US" b="1">
                <a:cs typeface="仿宋" panose="02010609060101010101" charset="-122"/>
                <a:sym typeface="+mn-ea"/>
              </a:rPr>
              <a:t>             </a:t>
            </a:r>
            <a:endParaRPr lang="zh-CN" altLang="en-US" b="1">
              <a:cs typeface="仿宋" panose="02010609060101010101" charset="-122"/>
              <a:sym typeface="+mn-ea"/>
            </a:endParaRPr>
          </a:p>
          <a:p>
            <a:pPr algn="l"/>
            <a:r>
              <a:rPr lang="zh-CN" altLang="en-US" b="1">
                <a:cs typeface="仿宋" panose="02010609060101010101" charset="-122"/>
                <a:sym typeface="+mn-ea"/>
              </a:rPr>
              <a:t>              心系百姓，执法为民饱含温情</a:t>
            </a:r>
            <a:endParaRPr lang="zh-CN" altLang="en-US">
              <a:cs typeface="仿宋" panose="02010609060101010101" charset="-122"/>
              <a:sym typeface="+mn-ea"/>
            </a:endParaRPr>
          </a:p>
          <a:p>
            <a:pPr algn="l"/>
            <a:r>
              <a:rPr lang="zh-CN" altLang="en-US">
                <a:cs typeface="仿宋" panose="02010609060101010101" charset="-122"/>
                <a:sym typeface="+mn-ea"/>
              </a:rPr>
              <a:t>    刘哲在执法过程中始终坚持以人民为中心，扎实做好民生保障工作。他认为执法不仅有力度更要有温度，他自觉将管理转为主动服务，把服务为民贯穿于管理的全过程，切实为老百姓解决实际问题。有一次，辖区居民反映所在胡同有废弃物和违建物堵塞消防通道的问题，存在极大安全隐患。刘哲迅速赶赴现场调查，并耐心向当事人讲解相关要求，同时协调化解居</a:t>
            </a:r>
            <a:endParaRPr lang="zh-CN" altLang="en-US">
              <a:cs typeface="仿宋" panose="02010609060101010101" charset="-122"/>
              <a:sym typeface="+mn-ea"/>
            </a:endParaRPr>
          </a:p>
          <a:p>
            <a:pPr algn="l"/>
            <a:r>
              <a:rPr lang="zh-CN" altLang="en-US">
                <a:cs typeface="仿宋" panose="02010609060101010101" charset="-122"/>
                <a:sym typeface="+mn-ea"/>
              </a:rPr>
              <a:t> </a:t>
            </a:r>
            <a:endParaRPr lang="zh-CN" altLang="en-US">
              <a:cs typeface="仿宋" panose="02010609060101010101" charset="-122"/>
              <a:sym typeface="+mn-ea"/>
            </a:endParaRPr>
          </a:p>
        </p:txBody>
      </p:sp>
      <p:pic>
        <p:nvPicPr>
          <p:cNvPr id="7" name="图片 6" descr="刘哲工作照"/>
          <p:cNvPicPr>
            <a:picLocks noChangeAspect="1"/>
          </p:cNvPicPr>
          <p:nvPr/>
        </p:nvPicPr>
        <p:blipFill>
          <a:blip r:embed="rId1"/>
          <a:stretch>
            <a:fillRect/>
          </a:stretch>
        </p:blipFill>
        <p:spPr>
          <a:xfrm>
            <a:off x="2498090" y="4989195"/>
            <a:ext cx="2563495" cy="192214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nvSpPr>
        <p:spPr>
          <a:xfrm>
            <a:off x="834870" y="4497957"/>
            <a:ext cx="6082030" cy="3322320"/>
          </a:xfrm>
        </p:spPr>
        <p:txBody>
          <a:bodyPr/>
          <a:lstStyle>
            <a:lvl1pPr marL="457200" lvl="0" indent="0" algn="l" defTabSz="685800" eaLnBrk="1" fontAlgn="base" latinLnBrk="0" hangingPunct="1">
              <a:lnSpc>
                <a:spcPts val="2800"/>
              </a:lnSpc>
              <a:spcBef>
                <a:spcPts val="0"/>
              </a:spcBef>
              <a:spcAft>
                <a:spcPct val="0"/>
              </a:spcAft>
              <a:buNone/>
              <a:defRPr sz="1600" b="0" i="0" u="none" kern="1200" baseline="0">
                <a:solidFill>
                  <a:schemeClr val="tx1"/>
                </a:solidFill>
                <a:latin typeface="仿宋" panose="02010609060101010101" charset="-122"/>
                <a:ea typeface="仿宋" panose="02010609060101010101" charset="-122"/>
                <a:cs typeface="+mn-cs"/>
              </a:defRPr>
            </a:lvl1pPr>
            <a:lvl2pPr marL="257175" lvl="1" indent="0" algn="l" defTabSz="685800" eaLnBrk="1" fontAlgn="base" latinLnBrk="0" hangingPunct="1">
              <a:lnSpc>
                <a:spcPct val="100000"/>
              </a:lnSpc>
              <a:spcBef>
                <a:spcPct val="15000"/>
              </a:spcBef>
              <a:spcAft>
                <a:spcPct val="0"/>
              </a:spcAft>
              <a:buNone/>
              <a:defRPr sz="1125" b="0" i="0" u="none" kern="1200" baseline="0">
                <a:solidFill>
                  <a:schemeClr val="tx1">
                    <a:tint val="75000"/>
                  </a:schemeClr>
                </a:solidFill>
                <a:latin typeface="+mn-lt"/>
                <a:ea typeface="+mn-ea"/>
                <a:cs typeface="+mn-cs"/>
              </a:defRPr>
            </a:lvl2pPr>
            <a:lvl3pPr marL="514350" lvl="2" indent="0" algn="l" defTabSz="685800" eaLnBrk="1" fontAlgn="base" latinLnBrk="0" hangingPunct="1">
              <a:lnSpc>
                <a:spcPct val="100000"/>
              </a:lnSpc>
              <a:spcBef>
                <a:spcPct val="15000"/>
              </a:spcBef>
              <a:spcAft>
                <a:spcPct val="0"/>
              </a:spcAft>
              <a:buNone/>
              <a:defRPr sz="1015" b="0" i="0" u="none" kern="1200" baseline="0">
                <a:solidFill>
                  <a:schemeClr val="tx1">
                    <a:tint val="75000"/>
                  </a:schemeClr>
                </a:solidFill>
                <a:latin typeface="+mn-lt"/>
                <a:ea typeface="+mn-ea"/>
                <a:cs typeface="+mn-cs"/>
              </a:defRPr>
            </a:lvl3pPr>
            <a:lvl4pPr marL="771525" lvl="3"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4pPr>
            <a:lvl5pPr marL="1028700" lvl="4"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5pPr>
            <a:lvl6pPr marL="1285875" lvl="5"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6pPr>
            <a:lvl7pPr marL="1543050" lvl="6"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7pPr>
            <a:lvl8pPr marL="1800225" lvl="7"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8pPr>
            <a:lvl9pPr marL="2057400" lvl="8"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9pPr>
          </a:lstStyle>
          <a:p>
            <a:pPr algn="l"/>
          </a:p>
        </p:txBody>
      </p:sp>
      <p:sp>
        <p:nvSpPr>
          <p:cNvPr id="4" name="文本占位符 2"/>
          <p:cNvSpPr>
            <a:spLocks noGrp="1"/>
          </p:cNvSpPr>
          <p:nvPr/>
        </p:nvSpPr>
        <p:spPr>
          <a:xfrm>
            <a:off x="685645" y="6606792"/>
            <a:ext cx="3351530" cy="2188845"/>
          </a:xfrm>
        </p:spPr>
        <p:txBody>
          <a:bodyPr/>
          <a:lstStyle>
            <a:lvl1pPr marL="457200" lvl="0" indent="0" algn="l" defTabSz="685800" eaLnBrk="1" fontAlgn="base" latinLnBrk="0" hangingPunct="1">
              <a:lnSpc>
                <a:spcPts val="2800"/>
              </a:lnSpc>
              <a:spcBef>
                <a:spcPts val="0"/>
              </a:spcBef>
              <a:spcAft>
                <a:spcPct val="0"/>
              </a:spcAft>
              <a:buNone/>
              <a:defRPr sz="1600" b="0" i="0" u="none" kern="1200" baseline="0">
                <a:solidFill>
                  <a:schemeClr val="tx1"/>
                </a:solidFill>
                <a:latin typeface="仿宋" panose="02010609060101010101" charset="-122"/>
                <a:ea typeface="仿宋" panose="02010609060101010101" charset="-122"/>
                <a:cs typeface="+mn-cs"/>
              </a:defRPr>
            </a:lvl1pPr>
            <a:lvl2pPr marL="257175" lvl="1" indent="0" algn="l" defTabSz="685800" eaLnBrk="1" fontAlgn="base" latinLnBrk="0" hangingPunct="1">
              <a:lnSpc>
                <a:spcPct val="100000"/>
              </a:lnSpc>
              <a:spcBef>
                <a:spcPct val="15000"/>
              </a:spcBef>
              <a:spcAft>
                <a:spcPct val="0"/>
              </a:spcAft>
              <a:buNone/>
              <a:defRPr sz="1125" b="0" i="0" u="none" kern="1200" baseline="0">
                <a:solidFill>
                  <a:schemeClr val="tx1">
                    <a:tint val="75000"/>
                  </a:schemeClr>
                </a:solidFill>
                <a:latin typeface="+mn-lt"/>
                <a:ea typeface="+mn-ea"/>
                <a:cs typeface="+mn-cs"/>
              </a:defRPr>
            </a:lvl2pPr>
            <a:lvl3pPr marL="514350" lvl="2" indent="0" algn="l" defTabSz="685800" eaLnBrk="1" fontAlgn="base" latinLnBrk="0" hangingPunct="1">
              <a:lnSpc>
                <a:spcPct val="100000"/>
              </a:lnSpc>
              <a:spcBef>
                <a:spcPct val="15000"/>
              </a:spcBef>
              <a:spcAft>
                <a:spcPct val="0"/>
              </a:spcAft>
              <a:buNone/>
              <a:defRPr sz="1015" b="0" i="0" u="none" kern="1200" baseline="0">
                <a:solidFill>
                  <a:schemeClr val="tx1">
                    <a:tint val="75000"/>
                  </a:schemeClr>
                </a:solidFill>
                <a:latin typeface="+mn-lt"/>
                <a:ea typeface="+mn-ea"/>
                <a:cs typeface="+mn-cs"/>
              </a:defRPr>
            </a:lvl3pPr>
            <a:lvl4pPr marL="771525" lvl="3"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4pPr>
            <a:lvl5pPr marL="1028700" lvl="4"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5pPr>
            <a:lvl6pPr marL="1285875" lvl="5"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6pPr>
            <a:lvl7pPr marL="1543050" lvl="6"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7pPr>
            <a:lvl8pPr marL="1800225" lvl="7"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8pPr>
            <a:lvl9pPr marL="2057400" lvl="8"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9pPr>
          </a:lstStyle>
          <a:p>
            <a:pPr algn="l"/>
            <a:r>
              <a:rPr lang="en-US">
                <a:latin typeface="黑体" panose="02010609060101010101" charset="-122"/>
                <a:ea typeface="黑体" panose="02010609060101010101" charset="-122"/>
                <a:sym typeface="+mn-ea"/>
              </a:rPr>
              <a:t>    </a:t>
            </a:r>
            <a:endParaRPr>
              <a:sym typeface="+mn-ea"/>
            </a:endParaRPr>
          </a:p>
        </p:txBody>
      </p:sp>
      <p:sp>
        <p:nvSpPr>
          <p:cNvPr id="2" name="页脚占位符 1"/>
          <p:cNvSpPr>
            <a:spLocks noGrp="1"/>
          </p:cNvSpPr>
          <p:nvPr>
            <p:ph type="ftr" sz="quarter" idx="3"/>
          </p:nvPr>
        </p:nvSpPr>
        <p:spPr>
          <a:xfrm>
            <a:off x="5200495" y="10161876"/>
            <a:ext cx="2171700" cy="687696"/>
          </a:xfrm>
        </p:spPr>
        <p:txBody>
          <a:bodyPr/>
          <a:p>
            <a:pPr lvl="0"/>
            <a:r>
              <a:rPr lang="en-US" altLang="zh-CN"/>
              <a:t>24</a:t>
            </a:r>
            <a:endParaRPr lang="en-US" altLang="zh-CN"/>
          </a:p>
        </p:txBody>
      </p:sp>
      <p:sp>
        <p:nvSpPr>
          <p:cNvPr id="8" name="文本占位符 2"/>
          <p:cNvSpPr>
            <a:spLocks noGrp="1"/>
          </p:cNvSpPr>
          <p:nvPr/>
        </p:nvSpPr>
        <p:spPr>
          <a:xfrm>
            <a:off x="526415" y="593090"/>
            <a:ext cx="6200140" cy="5838190"/>
          </a:xfrm>
        </p:spPr>
        <p:txBody>
          <a:bodyPr/>
          <a:lstStyle>
            <a:lvl1pPr marL="457200" lvl="0" indent="0" algn="l" defTabSz="685800" eaLnBrk="1" fontAlgn="base" latinLnBrk="0" hangingPunct="1">
              <a:lnSpc>
                <a:spcPts val="2800"/>
              </a:lnSpc>
              <a:spcBef>
                <a:spcPts val="0"/>
              </a:spcBef>
              <a:spcAft>
                <a:spcPct val="0"/>
              </a:spcAft>
              <a:buNone/>
              <a:defRPr sz="1600" b="0" i="0" u="none" kern="1200" baseline="0">
                <a:solidFill>
                  <a:schemeClr val="tx1"/>
                </a:solidFill>
                <a:latin typeface="仿宋" panose="02010609060101010101" charset="-122"/>
                <a:ea typeface="仿宋" panose="02010609060101010101" charset="-122"/>
                <a:cs typeface="+mn-cs"/>
              </a:defRPr>
            </a:lvl1pPr>
            <a:lvl2pPr marL="257175" lvl="1" indent="0" algn="l" defTabSz="685800" eaLnBrk="1" fontAlgn="base" latinLnBrk="0" hangingPunct="1">
              <a:lnSpc>
                <a:spcPct val="100000"/>
              </a:lnSpc>
              <a:spcBef>
                <a:spcPct val="15000"/>
              </a:spcBef>
              <a:spcAft>
                <a:spcPct val="0"/>
              </a:spcAft>
              <a:buNone/>
              <a:defRPr sz="1125" b="0" i="0" u="none" kern="1200" baseline="0">
                <a:solidFill>
                  <a:schemeClr val="tx1">
                    <a:tint val="75000"/>
                  </a:schemeClr>
                </a:solidFill>
                <a:latin typeface="+mn-lt"/>
                <a:ea typeface="+mn-ea"/>
                <a:cs typeface="+mn-cs"/>
              </a:defRPr>
            </a:lvl2pPr>
            <a:lvl3pPr marL="514350" lvl="2" indent="0" algn="l" defTabSz="685800" eaLnBrk="1" fontAlgn="base" latinLnBrk="0" hangingPunct="1">
              <a:lnSpc>
                <a:spcPct val="100000"/>
              </a:lnSpc>
              <a:spcBef>
                <a:spcPct val="15000"/>
              </a:spcBef>
              <a:spcAft>
                <a:spcPct val="0"/>
              </a:spcAft>
              <a:buNone/>
              <a:defRPr sz="1015" b="0" i="0" u="none" kern="1200" baseline="0">
                <a:solidFill>
                  <a:schemeClr val="tx1">
                    <a:tint val="75000"/>
                  </a:schemeClr>
                </a:solidFill>
                <a:latin typeface="+mn-lt"/>
                <a:ea typeface="+mn-ea"/>
                <a:cs typeface="+mn-cs"/>
              </a:defRPr>
            </a:lvl3pPr>
            <a:lvl4pPr marL="771525" lvl="3"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4pPr>
            <a:lvl5pPr marL="1028700" lvl="4"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5pPr>
            <a:lvl6pPr marL="1285875" lvl="5"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6pPr>
            <a:lvl7pPr marL="1543050" lvl="6"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7pPr>
            <a:lvl8pPr marL="1800225" lvl="7"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8pPr>
            <a:lvl9pPr marL="2057400" lvl="8" indent="0" algn="l" defTabSz="685800" eaLnBrk="1" fontAlgn="base" latinLnBrk="0" hangingPunct="1">
              <a:lnSpc>
                <a:spcPct val="100000"/>
              </a:lnSpc>
              <a:spcBef>
                <a:spcPct val="15000"/>
              </a:spcBef>
              <a:spcAft>
                <a:spcPct val="0"/>
              </a:spcAft>
              <a:buNone/>
              <a:defRPr sz="900" b="0" i="0" u="none" kern="1200" baseline="0">
                <a:solidFill>
                  <a:schemeClr val="tx1">
                    <a:tint val="75000"/>
                  </a:schemeClr>
                </a:solidFill>
                <a:latin typeface="+mn-lt"/>
                <a:ea typeface="+mn-ea"/>
                <a:cs typeface="+mn-cs"/>
              </a:defRPr>
            </a:lvl9pPr>
          </a:lstStyle>
          <a:p>
            <a:pPr algn="just"/>
            <a:r>
              <a:rPr lang="zh-CN" altLang="en-US">
                <a:cs typeface="仿宋" panose="02010609060101010101" charset="-122"/>
                <a:sym typeface="+mn-ea"/>
              </a:rPr>
              <a:t>民之间的矛盾，最终联合相关部门迅速清除了废弃物，拆除了违建物。事后，居民为了表达感谢，特意到街道综合行政执法队为刘哲送上锦旗。</a:t>
            </a:r>
            <a:endParaRPr lang="zh-CN" altLang="en-US">
              <a:cs typeface="仿宋" panose="02010609060101010101" charset="-122"/>
              <a:sym typeface="+mn-ea"/>
            </a:endParaRPr>
          </a:p>
          <a:p>
            <a:pPr algn="l"/>
            <a:r>
              <a:rPr lang="zh-CN" altLang="en-US">
                <a:cs typeface="仿宋" panose="02010609060101010101" charset="-122"/>
                <a:sym typeface="+mn-ea"/>
              </a:rPr>
              <a:t>    </a:t>
            </a:r>
            <a:endParaRPr lang="zh-CN" altLang="en-US">
              <a:cs typeface="仿宋" panose="02010609060101010101" charset="-122"/>
              <a:sym typeface="+mn-ea"/>
            </a:endParaRPr>
          </a:p>
          <a:p>
            <a:pPr algn="l"/>
            <a:endParaRPr lang="zh-CN" altLang="en-US">
              <a:cs typeface="仿宋" panose="02010609060101010101" charset="-122"/>
              <a:sym typeface="+mn-ea"/>
            </a:endParaRPr>
          </a:p>
          <a:p>
            <a:pPr algn="l"/>
            <a:endParaRPr lang="zh-CN" altLang="en-US">
              <a:cs typeface="仿宋" panose="02010609060101010101" charset="-122"/>
              <a:sym typeface="+mn-ea"/>
            </a:endParaRPr>
          </a:p>
          <a:p>
            <a:pPr algn="l"/>
            <a:endParaRPr lang="zh-CN" altLang="en-US">
              <a:cs typeface="仿宋" panose="02010609060101010101" charset="-122"/>
              <a:sym typeface="+mn-ea"/>
            </a:endParaRPr>
          </a:p>
          <a:p>
            <a:pPr algn="l"/>
            <a:endParaRPr lang="zh-CN" altLang="en-US">
              <a:cs typeface="仿宋" panose="02010609060101010101" charset="-122"/>
              <a:sym typeface="+mn-ea"/>
            </a:endParaRPr>
          </a:p>
          <a:p>
            <a:pPr algn="l"/>
            <a:endParaRPr lang="zh-CN" altLang="en-US">
              <a:cs typeface="仿宋" panose="02010609060101010101" charset="-122"/>
              <a:sym typeface="+mn-ea"/>
            </a:endParaRPr>
          </a:p>
          <a:p>
            <a:pPr algn="just"/>
            <a:r>
              <a:rPr lang="zh-CN" altLang="en-US">
                <a:cs typeface="仿宋" panose="02010609060101010101" charset="-122"/>
                <a:sym typeface="+mn-ea"/>
              </a:rPr>
              <a:t>    自参加基层执法工作以来，刘哲与同事互联互动，默契配合，累计完成核验疑似违建图斑50处，共计约2000平方米；拆除违法建设19处，共计约1800平方米；处理各类接诉即办事项275件，响应率百分之百；执法平台录入信息量达8000余条；立案处罚一般程序23起，简易程序180起。他用严谨的工作作风和踏实肯干的实际行动践行了一名退役军人对党、对国家、对人民群众的庄严承诺，请党放心、让人民群众满意是刘哲持之以恒的追求和不懈的奋斗目标。 </a:t>
            </a:r>
            <a:endParaRPr lang="zh-CN" altLang="en-US">
              <a:cs typeface="仿宋" panose="02010609060101010101" charset="-122"/>
              <a:sym typeface="+mn-ea"/>
            </a:endParaRPr>
          </a:p>
        </p:txBody>
      </p:sp>
      <p:pic>
        <p:nvPicPr>
          <p:cNvPr id="5" name="图片 4" descr="刘哲 锦旗照"/>
          <p:cNvPicPr>
            <a:picLocks noChangeAspect="1"/>
          </p:cNvPicPr>
          <p:nvPr/>
        </p:nvPicPr>
        <p:blipFill>
          <a:blip r:embed="rId1"/>
          <a:stretch>
            <a:fillRect/>
          </a:stretch>
        </p:blipFill>
        <p:spPr>
          <a:xfrm>
            <a:off x="2350135" y="1810385"/>
            <a:ext cx="2552700" cy="19145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页脚占位符 2"/>
          <p:cNvSpPr>
            <a:spLocks noGrp="1"/>
          </p:cNvSpPr>
          <p:nvPr>
            <p:ph type="ftr" sz="quarter" idx="11"/>
          </p:nvPr>
        </p:nvSpPr>
        <p:spPr>
          <a:xfrm>
            <a:off x="5119130" y="10198742"/>
            <a:ext cx="2394000" cy="742500"/>
          </a:xfrm>
        </p:spPr>
        <p:txBody>
          <a:bodyPr/>
          <a:p>
            <a:pPr lvl="0"/>
            <a:r>
              <a:rPr lang="en-US" altLang="zh-CN"/>
              <a:t>25</a:t>
            </a:r>
            <a:endParaRPr lang="en-US" altLang="zh-CN"/>
          </a:p>
        </p:txBody>
      </p:sp>
      <p:sp>
        <p:nvSpPr>
          <p:cNvPr id="4" name="标题 1"/>
          <p:cNvSpPr>
            <a:spLocks noGrp="1"/>
          </p:cNvSpPr>
          <p:nvPr/>
        </p:nvSpPr>
        <p:spPr>
          <a:xfrm>
            <a:off x="1924050" y="808355"/>
            <a:ext cx="3410585" cy="609600"/>
          </a:xfrm>
          <a:prstGeom prst="rect">
            <a:avLst/>
          </a:prstGeom>
        </p:spPr>
        <p:style>
          <a:lnRef idx="0">
            <a:schemeClr val="accent3"/>
          </a:lnRef>
          <a:fillRef idx="3">
            <a:schemeClr val="accent3"/>
          </a:fillRef>
          <a:effectRef idx="3">
            <a:schemeClr val="accent3"/>
          </a:effectRef>
          <a:fontRef idx="minor">
            <a:schemeClr val="lt1"/>
          </a:fontRef>
        </p:style>
        <p:txBody>
          <a:bodyPr anchor="ctr" anchorCtr="0"/>
          <a:lstStyle>
            <a:lvl1pPr marL="0" lvl="0" indent="0" algn="l" defTabSz="756285" eaLnBrk="1" fontAlgn="base" latinLnBrk="0" hangingPunct="1">
              <a:lnSpc>
                <a:spcPct val="100000"/>
              </a:lnSpc>
              <a:spcBef>
                <a:spcPct val="0"/>
              </a:spcBef>
              <a:spcAft>
                <a:spcPct val="0"/>
              </a:spcAft>
              <a:buNone/>
              <a:defRPr sz="3720" b="0" i="0" u="none" kern="1200" baseline="0">
                <a:solidFill>
                  <a:schemeClr val="lt1"/>
                </a:solidFill>
                <a:latin typeface="+mj-lt"/>
                <a:ea typeface="+mj-ea"/>
                <a:cs typeface="+mj-cs"/>
              </a:defRPr>
            </a:lvl1pPr>
          </a:lstStyle>
          <a:p>
            <a:pPr algn="ctr" fontAlgn="base"/>
            <a:r>
              <a:rPr lang="zh-CN" altLang="en-US" sz="2400" noProof="1">
                <a:solidFill>
                  <a:srgbClr val="003623"/>
                </a:solidFill>
                <a:uFillTx/>
                <a:latin typeface="方正小标宋简体" panose="03000509000000000000" charset="-122"/>
                <a:ea typeface="方正小标宋简体" panose="03000509000000000000" charset="-122"/>
              </a:rPr>
              <a:t>退役军人优秀作品展示</a:t>
            </a:r>
            <a:endParaRPr lang="zh-CN" altLang="en-US" sz="2400" noProof="1">
              <a:solidFill>
                <a:srgbClr val="003623"/>
              </a:solidFill>
              <a:uFillTx/>
              <a:latin typeface="方正小标宋简体" panose="03000509000000000000" charset="-122"/>
              <a:ea typeface="方正小标宋简体" panose="03000509000000000000" charset="-122"/>
            </a:endParaRPr>
          </a:p>
        </p:txBody>
      </p:sp>
      <p:sp>
        <p:nvSpPr>
          <p:cNvPr id="13" name="文本占位符 2"/>
          <p:cNvSpPr>
            <a:spLocks noGrp="1"/>
          </p:cNvSpPr>
          <p:nvPr/>
        </p:nvSpPr>
        <p:spPr>
          <a:xfrm>
            <a:off x="736600" y="8726805"/>
            <a:ext cx="5786120" cy="1334135"/>
          </a:xfrm>
          <a:prstGeom prst="rect">
            <a:avLst/>
          </a:prstGeom>
          <a:noFill/>
          <a:ln w="9525">
            <a:noFill/>
          </a:ln>
        </p:spPr>
        <p:txBody>
          <a:bodyPr anchor="t" anchorCtr="0"/>
          <a:lstStyle>
            <a:lvl1pPr marL="0" lvl="0" indent="0" algn="l" defTabSz="756285" eaLnBrk="1" fontAlgn="base" latinLnBrk="0" hangingPunct="1">
              <a:lnSpc>
                <a:spcPct val="100000"/>
              </a:lnSpc>
              <a:spcBef>
                <a:spcPts val="80"/>
              </a:spcBef>
              <a:spcAft>
                <a:spcPct val="0"/>
              </a:spcAft>
              <a:buNone/>
              <a:defRPr sz="1600" b="0" i="0" u="none" kern="1200" baseline="0">
                <a:solidFill>
                  <a:schemeClr val="tx1"/>
                </a:solidFill>
                <a:latin typeface="仿宋" panose="02010609060101010101" charset="-122"/>
                <a:ea typeface="仿宋" panose="02010609060101010101" charset="-122"/>
                <a:cs typeface="+mn-cs"/>
              </a:defRPr>
            </a:lvl1pPr>
            <a:lvl2pPr marL="283210" lvl="1" indent="0" algn="l" defTabSz="756285" eaLnBrk="1" fontAlgn="base" latinLnBrk="0" hangingPunct="1">
              <a:lnSpc>
                <a:spcPct val="100000"/>
              </a:lnSpc>
              <a:spcBef>
                <a:spcPts val="80"/>
              </a:spcBef>
              <a:spcAft>
                <a:spcPct val="0"/>
              </a:spcAft>
              <a:buNone/>
              <a:defRPr sz="1240" b="0" i="0" u="none" kern="1200" baseline="0">
                <a:solidFill>
                  <a:schemeClr val="tx1">
                    <a:tint val="75000"/>
                  </a:schemeClr>
                </a:solidFill>
                <a:latin typeface="仿宋" panose="02010609060101010101" charset="-122"/>
                <a:ea typeface="仿宋" panose="02010609060101010101" charset="-122"/>
                <a:cs typeface="+mn-cs"/>
              </a:defRPr>
            </a:lvl2pPr>
            <a:lvl3pPr marL="567055" lvl="2" indent="0" algn="l" defTabSz="756285" eaLnBrk="1" fontAlgn="base" latinLnBrk="0" hangingPunct="1">
              <a:lnSpc>
                <a:spcPct val="100000"/>
              </a:lnSpc>
              <a:spcBef>
                <a:spcPts val="80"/>
              </a:spcBef>
              <a:spcAft>
                <a:spcPct val="0"/>
              </a:spcAft>
              <a:buNone/>
              <a:defRPr sz="1120" b="0" i="0" u="none" kern="1200" baseline="0">
                <a:solidFill>
                  <a:schemeClr val="tx1">
                    <a:tint val="75000"/>
                  </a:schemeClr>
                </a:solidFill>
                <a:latin typeface="仿宋" panose="02010609060101010101" charset="-122"/>
                <a:ea typeface="仿宋" panose="02010609060101010101" charset="-122"/>
                <a:cs typeface="+mn-cs"/>
              </a:defRPr>
            </a:lvl3pPr>
            <a:lvl4pPr marL="850265" lvl="3"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仿宋" panose="02010609060101010101" charset="-122"/>
                <a:ea typeface="仿宋" panose="02010609060101010101" charset="-122"/>
                <a:cs typeface="+mn-cs"/>
              </a:defRPr>
            </a:lvl4pPr>
            <a:lvl5pPr marL="1134110" lvl="4"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仿宋" panose="02010609060101010101" charset="-122"/>
                <a:ea typeface="仿宋" panose="02010609060101010101" charset="-122"/>
                <a:cs typeface="+mn-cs"/>
              </a:defRPr>
            </a:lvl5pPr>
            <a:lvl6pPr marL="1417320" lvl="5"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6pPr>
            <a:lvl7pPr marL="1701165" lvl="6"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7pPr>
            <a:lvl8pPr marL="1984375" lvl="7"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8pPr>
            <a:lvl9pPr marL="2268220" lvl="8"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9pPr>
          </a:lstStyle>
          <a:p>
            <a:pPr algn="r" defTabSz="685800">
              <a:lnSpc>
                <a:spcPts val="2800"/>
              </a:lnSpc>
              <a:spcBef>
                <a:spcPts val="0"/>
              </a:spcBef>
              <a:buNone/>
            </a:pPr>
            <a:r>
              <a:rPr lang="en-US" altLang="zh-CN" kern="1200" baseline="0">
                <a:latin typeface="仿宋" panose="02010609060101010101" charset="-122"/>
                <a:cs typeface="+mn-cs"/>
              </a:rPr>
              <a:t>  </a:t>
            </a:r>
            <a:r>
              <a:rPr kern="1200" baseline="0">
                <a:latin typeface="仿宋" panose="02010609060101010101" charset="-122"/>
                <a:cs typeface="+mn-cs"/>
              </a:rPr>
              <a:t> </a:t>
            </a:r>
            <a:r>
              <a:rPr lang="zh-CN" kern="1200" baseline="0">
                <a:latin typeface="仿宋" panose="02010609060101010101" charset="-122"/>
                <a:cs typeface="+mn-cs"/>
              </a:rPr>
              <a:t>推荐单位：和平里</a:t>
            </a:r>
            <a:r>
              <a:rPr kern="1200" baseline="0">
                <a:latin typeface="仿宋" panose="02010609060101010101" charset="-122"/>
                <a:cs typeface="+mn-cs"/>
              </a:rPr>
              <a:t>道</a:t>
            </a:r>
            <a:r>
              <a:rPr lang="zh-CN" kern="1200" baseline="0">
                <a:latin typeface="仿宋" panose="02010609060101010101" charset="-122"/>
                <a:cs typeface="+mn-cs"/>
              </a:rPr>
              <a:t>退役军人服务站</a:t>
            </a:r>
            <a:endParaRPr lang="zh-CN" kern="1200" baseline="0">
              <a:latin typeface="仿宋" panose="02010609060101010101" charset="-122"/>
              <a:cs typeface="+mn-cs"/>
            </a:endParaRPr>
          </a:p>
          <a:p>
            <a:pPr algn="ctr" defTabSz="685800">
              <a:lnSpc>
                <a:spcPts val="2800"/>
              </a:lnSpc>
              <a:spcBef>
                <a:spcPts val="0"/>
              </a:spcBef>
              <a:buNone/>
            </a:pPr>
            <a:r>
              <a:rPr lang="zh-CN" kern="1200" baseline="0">
                <a:latin typeface="仿宋" panose="02010609060101010101" charset="-122"/>
                <a:cs typeface="+mn-cs"/>
              </a:rPr>
              <a:t>       作    者：刘尊哲</a:t>
            </a:r>
            <a:endParaRPr lang="en-US" altLang="zh-CN" kern="1200" baseline="0">
              <a:latin typeface="仿宋" panose="02010609060101010101" charset="-122"/>
              <a:cs typeface="+mn-cs"/>
            </a:endParaRPr>
          </a:p>
        </p:txBody>
      </p:sp>
      <p:sp>
        <p:nvSpPr>
          <p:cNvPr id="5" name="文本占位符 2"/>
          <p:cNvSpPr>
            <a:spLocks noGrp="1"/>
          </p:cNvSpPr>
          <p:nvPr/>
        </p:nvSpPr>
        <p:spPr>
          <a:xfrm>
            <a:off x="1217295" y="1969135"/>
            <a:ext cx="5455285" cy="5993765"/>
          </a:xfrm>
          <a:prstGeom prst="rect">
            <a:avLst/>
          </a:prstGeom>
          <a:noFill/>
          <a:ln w="9525">
            <a:noFill/>
          </a:ln>
        </p:spPr>
        <p:txBody>
          <a:bodyPr anchor="t" anchorCtr="0"/>
          <a:lstStyle>
            <a:lvl1pPr marL="0" lvl="0" indent="0" algn="l" defTabSz="756285" eaLnBrk="1" fontAlgn="base" latinLnBrk="0" hangingPunct="1">
              <a:lnSpc>
                <a:spcPct val="100000"/>
              </a:lnSpc>
              <a:spcBef>
                <a:spcPts val="80"/>
              </a:spcBef>
              <a:spcAft>
                <a:spcPct val="0"/>
              </a:spcAft>
              <a:buNone/>
              <a:defRPr sz="1600" b="0" i="0" u="none" kern="1200" baseline="0">
                <a:solidFill>
                  <a:schemeClr val="tx1"/>
                </a:solidFill>
                <a:latin typeface="仿宋" panose="02010609060101010101" charset="-122"/>
                <a:ea typeface="仿宋" panose="02010609060101010101" charset="-122"/>
                <a:cs typeface="+mn-cs"/>
              </a:defRPr>
            </a:lvl1pPr>
            <a:lvl2pPr marL="283210" lvl="1" indent="0" algn="l" defTabSz="756285" eaLnBrk="1" fontAlgn="base" latinLnBrk="0" hangingPunct="1">
              <a:lnSpc>
                <a:spcPct val="100000"/>
              </a:lnSpc>
              <a:spcBef>
                <a:spcPts val="80"/>
              </a:spcBef>
              <a:spcAft>
                <a:spcPct val="0"/>
              </a:spcAft>
              <a:buNone/>
              <a:defRPr sz="1240" b="0" i="0" u="none" kern="1200" baseline="0">
                <a:solidFill>
                  <a:schemeClr val="tx1">
                    <a:tint val="75000"/>
                  </a:schemeClr>
                </a:solidFill>
                <a:latin typeface="仿宋" panose="02010609060101010101" charset="-122"/>
                <a:ea typeface="仿宋" panose="02010609060101010101" charset="-122"/>
                <a:cs typeface="+mn-cs"/>
              </a:defRPr>
            </a:lvl2pPr>
            <a:lvl3pPr marL="567055" lvl="2" indent="0" algn="l" defTabSz="756285" eaLnBrk="1" fontAlgn="base" latinLnBrk="0" hangingPunct="1">
              <a:lnSpc>
                <a:spcPct val="100000"/>
              </a:lnSpc>
              <a:spcBef>
                <a:spcPts val="80"/>
              </a:spcBef>
              <a:spcAft>
                <a:spcPct val="0"/>
              </a:spcAft>
              <a:buNone/>
              <a:defRPr sz="1120" b="0" i="0" u="none" kern="1200" baseline="0">
                <a:solidFill>
                  <a:schemeClr val="tx1">
                    <a:tint val="75000"/>
                  </a:schemeClr>
                </a:solidFill>
                <a:latin typeface="仿宋" panose="02010609060101010101" charset="-122"/>
                <a:ea typeface="仿宋" panose="02010609060101010101" charset="-122"/>
                <a:cs typeface="+mn-cs"/>
              </a:defRPr>
            </a:lvl3pPr>
            <a:lvl4pPr marL="850265" lvl="3"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仿宋" panose="02010609060101010101" charset="-122"/>
                <a:ea typeface="仿宋" panose="02010609060101010101" charset="-122"/>
                <a:cs typeface="+mn-cs"/>
              </a:defRPr>
            </a:lvl4pPr>
            <a:lvl5pPr marL="1134110" lvl="4"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仿宋" panose="02010609060101010101" charset="-122"/>
                <a:ea typeface="仿宋" panose="02010609060101010101" charset="-122"/>
                <a:cs typeface="+mn-cs"/>
              </a:defRPr>
            </a:lvl5pPr>
            <a:lvl6pPr marL="1417320" lvl="5"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6pPr>
            <a:lvl7pPr marL="1701165" lvl="6"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7pPr>
            <a:lvl8pPr marL="1984375" lvl="7"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8pPr>
            <a:lvl9pPr marL="2268220" lvl="8"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9pPr>
          </a:lstStyle>
          <a:p>
            <a:pPr algn="ctr" defTabSz="685800">
              <a:lnSpc>
                <a:spcPts val="2800"/>
              </a:lnSpc>
              <a:spcBef>
                <a:spcPts val="0"/>
              </a:spcBef>
              <a:buNone/>
            </a:pPr>
            <a:r>
              <a:rPr lang="en-US" altLang="zh-CN" kern="1200" baseline="0">
                <a:latin typeface="仿宋" panose="02010609060101010101" charset="-122"/>
                <a:cs typeface="+mn-cs"/>
              </a:rPr>
              <a:t> </a:t>
            </a:r>
            <a:r>
              <a:rPr sz="2400" b="1" kern="1200" baseline="0">
                <a:latin typeface="仿宋" panose="02010609060101010101" charset="-122"/>
                <a:cs typeface="+mn-cs"/>
              </a:rPr>
              <a:t>新江山</a:t>
            </a:r>
            <a:endParaRPr sz="2400" b="1" kern="1200" baseline="0">
              <a:latin typeface="仿宋" panose="02010609060101010101" charset="-122"/>
              <a:cs typeface="+mn-cs"/>
            </a:endParaRPr>
          </a:p>
          <a:p>
            <a:pPr algn="ctr" defTabSz="685800">
              <a:lnSpc>
                <a:spcPts val="2800"/>
              </a:lnSpc>
              <a:spcBef>
                <a:spcPts val="0"/>
              </a:spcBef>
              <a:buNone/>
            </a:pP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新疆好，风物旧曾谙。</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日出哈密红日焰，金晖普照遍万山。</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天山飞雪飘两藩，南北胜境又浮现。</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出玉门，民豪悍，</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玉碗盛来琥珀干。</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大盘鸡、羊肉串，苹果香梨葡萄干；</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烤包子、鸽子面，大枣核桃小杏干。</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燃！燃！燃！</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踏昆仑、立西极、行无间，</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天马星驰上塔县。</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金喀什、玉和田、景无限，</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一带一路筑新篇。</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汉！汉！汉！</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民族好，同心圆。</a:t>
            </a:r>
            <a:endParaRPr kern="1200" baseline="0">
              <a:latin typeface="仿宋" panose="02010609060101010101" charset="-122"/>
              <a:cs typeface="+mn-cs"/>
            </a:endParaRPr>
          </a:p>
          <a:p>
            <a:pPr algn="l" defTabSz="685800">
              <a:lnSpc>
                <a:spcPts val="2800"/>
              </a:lnSpc>
              <a:spcBef>
                <a:spcPts val="0"/>
              </a:spcBef>
              <a:buNone/>
            </a:pPr>
            <a:r>
              <a:rPr kern="1200" baseline="0">
                <a:latin typeface="仿宋" panose="02010609060101010101" charset="-122"/>
                <a:cs typeface="+mn-cs"/>
              </a:rPr>
              <a:t>新时代，新江山！</a:t>
            </a:r>
            <a:endParaRPr kern="1200" baseline="0">
              <a:latin typeface="仿宋" panose="02010609060101010101" charset="-122"/>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页脚占位符 2"/>
          <p:cNvSpPr>
            <a:spLocks noGrp="1"/>
          </p:cNvSpPr>
          <p:nvPr>
            <p:ph type="ftr" sz="quarter" idx="11"/>
          </p:nvPr>
        </p:nvSpPr>
        <p:spPr>
          <a:xfrm>
            <a:off x="5105160" y="10187947"/>
            <a:ext cx="2394000" cy="742500"/>
          </a:xfrm>
        </p:spPr>
        <p:txBody>
          <a:bodyPr/>
          <a:p>
            <a:pPr lvl="0"/>
            <a:r>
              <a:rPr lang="en-US" altLang="zh-CN"/>
              <a:t>26</a:t>
            </a:r>
            <a:endParaRPr lang="en-US" altLang="zh-CN"/>
          </a:p>
        </p:txBody>
      </p:sp>
      <p:sp>
        <p:nvSpPr>
          <p:cNvPr id="13" name="文本占位符 2"/>
          <p:cNvSpPr>
            <a:spLocks noGrp="1"/>
          </p:cNvSpPr>
          <p:nvPr/>
        </p:nvSpPr>
        <p:spPr>
          <a:xfrm>
            <a:off x="647700" y="8711565"/>
            <a:ext cx="5786120" cy="1334135"/>
          </a:xfrm>
          <a:prstGeom prst="rect">
            <a:avLst/>
          </a:prstGeom>
          <a:noFill/>
          <a:ln w="9525">
            <a:noFill/>
          </a:ln>
        </p:spPr>
        <p:txBody>
          <a:bodyPr anchor="t" anchorCtr="0"/>
          <a:lstStyle>
            <a:lvl1pPr marL="0" lvl="0" indent="0" algn="l" defTabSz="756285" eaLnBrk="1" fontAlgn="base" latinLnBrk="0" hangingPunct="1">
              <a:lnSpc>
                <a:spcPct val="100000"/>
              </a:lnSpc>
              <a:spcBef>
                <a:spcPts val="80"/>
              </a:spcBef>
              <a:spcAft>
                <a:spcPct val="0"/>
              </a:spcAft>
              <a:buNone/>
              <a:defRPr sz="1600" b="0" i="0" u="none" kern="1200" baseline="0">
                <a:solidFill>
                  <a:schemeClr val="tx1"/>
                </a:solidFill>
                <a:latin typeface="仿宋" panose="02010609060101010101" charset="-122"/>
                <a:ea typeface="仿宋" panose="02010609060101010101" charset="-122"/>
                <a:cs typeface="+mn-cs"/>
              </a:defRPr>
            </a:lvl1pPr>
            <a:lvl2pPr marL="283210" lvl="1" indent="0" algn="l" defTabSz="756285" eaLnBrk="1" fontAlgn="base" latinLnBrk="0" hangingPunct="1">
              <a:lnSpc>
                <a:spcPct val="100000"/>
              </a:lnSpc>
              <a:spcBef>
                <a:spcPts val="80"/>
              </a:spcBef>
              <a:spcAft>
                <a:spcPct val="0"/>
              </a:spcAft>
              <a:buNone/>
              <a:defRPr sz="1240" b="0" i="0" u="none" kern="1200" baseline="0">
                <a:solidFill>
                  <a:schemeClr val="tx1">
                    <a:tint val="75000"/>
                  </a:schemeClr>
                </a:solidFill>
                <a:latin typeface="仿宋" panose="02010609060101010101" charset="-122"/>
                <a:ea typeface="仿宋" panose="02010609060101010101" charset="-122"/>
                <a:cs typeface="+mn-cs"/>
              </a:defRPr>
            </a:lvl2pPr>
            <a:lvl3pPr marL="567055" lvl="2" indent="0" algn="l" defTabSz="756285" eaLnBrk="1" fontAlgn="base" latinLnBrk="0" hangingPunct="1">
              <a:lnSpc>
                <a:spcPct val="100000"/>
              </a:lnSpc>
              <a:spcBef>
                <a:spcPts val="80"/>
              </a:spcBef>
              <a:spcAft>
                <a:spcPct val="0"/>
              </a:spcAft>
              <a:buNone/>
              <a:defRPr sz="1120" b="0" i="0" u="none" kern="1200" baseline="0">
                <a:solidFill>
                  <a:schemeClr val="tx1">
                    <a:tint val="75000"/>
                  </a:schemeClr>
                </a:solidFill>
                <a:latin typeface="仿宋" panose="02010609060101010101" charset="-122"/>
                <a:ea typeface="仿宋" panose="02010609060101010101" charset="-122"/>
                <a:cs typeface="+mn-cs"/>
              </a:defRPr>
            </a:lvl3pPr>
            <a:lvl4pPr marL="850265" lvl="3"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仿宋" panose="02010609060101010101" charset="-122"/>
                <a:ea typeface="仿宋" panose="02010609060101010101" charset="-122"/>
                <a:cs typeface="+mn-cs"/>
              </a:defRPr>
            </a:lvl4pPr>
            <a:lvl5pPr marL="1134110" lvl="4"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仿宋" panose="02010609060101010101" charset="-122"/>
                <a:ea typeface="仿宋" panose="02010609060101010101" charset="-122"/>
                <a:cs typeface="+mn-cs"/>
              </a:defRPr>
            </a:lvl5pPr>
            <a:lvl6pPr marL="1417320" lvl="5"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6pPr>
            <a:lvl7pPr marL="1701165" lvl="6"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7pPr>
            <a:lvl8pPr marL="1984375" lvl="7"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8pPr>
            <a:lvl9pPr marL="2268220" lvl="8" indent="0" algn="l" defTabSz="756285" eaLnBrk="1" fontAlgn="base" latinLnBrk="0" hangingPunct="1">
              <a:lnSpc>
                <a:spcPct val="100000"/>
              </a:lnSpc>
              <a:spcBef>
                <a:spcPts val="80"/>
              </a:spcBef>
              <a:spcAft>
                <a:spcPct val="0"/>
              </a:spcAft>
              <a:buNone/>
              <a:defRPr sz="990" b="0" i="0" u="none" kern="1200" baseline="0">
                <a:solidFill>
                  <a:schemeClr val="tx1">
                    <a:tint val="75000"/>
                  </a:schemeClr>
                </a:solidFill>
                <a:latin typeface="+mn-lt"/>
                <a:ea typeface="+mn-ea"/>
                <a:cs typeface="+mn-cs"/>
              </a:defRPr>
            </a:lvl9pPr>
          </a:lstStyle>
          <a:p>
            <a:pPr algn="r" defTabSz="685800">
              <a:lnSpc>
                <a:spcPts val="2800"/>
              </a:lnSpc>
              <a:spcBef>
                <a:spcPts val="0"/>
              </a:spcBef>
              <a:buNone/>
            </a:pPr>
            <a:r>
              <a:rPr lang="zh-CN" kern="1200" baseline="0">
                <a:latin typeface="仿宋" panose="02010609060101010101" charset="-122"/>
                <a:cs typeface="+mn-cs"/>
              </a:rPr>
              <a:t>推荐单位：龙潭</a:t>
            </a:r>
            <a:r>
              <a:rPr kern="1200" baseline="0">
                <a:latin typeface="仿宋" panose="02010609060101010101" charset="-122"/>
                <a:cs typeface="+mn-cs"/>
              </a:rPr>
              <a:t>街道</a:t>
            </a:r>
            <a:r>
              <a:rPr lang="zh-CN" kern="1200" baseline="0">
                <a:latin typeface="仿宋" panose="02010609060101010101" charset="-122"/>
                <a:cs typeface="+mn-cs"/>
              </a:rPr>
              <a:t>退役军人服务站</a:t>
            </a:r>
            <a:endParaRPr lang="zh-CN" kern="1200" baseline="0">
              <a:latin typeface="仿宋" panose="02010609060101010101" charset="-122"/>
              <a:cs typeface="+mn-cs"/>
            </a:endParaRPr>
          </a:p>
          <a:p>
            <a:pPr algn="ctr" defTabSz="685800">
              <a:lnSpc>
                <a:spcPts val="2800"/>
              </a:lnSpc>
              <a:spcBef>
                <a:spcPts val="0"/>
              </a:spcBef>
              <a:buNone/>
            </a:pPr>
            <a:r>
              <a:rPr lang="zh-CN" kern="1200" baseline="0">
                <a:latin typeface="仿宋" panose="02010609060101010101" charset="-122"/>
                <a:cs typeface="+mn-cs"/>
              </a:rPr>
              <a:t>           作    者：烈属张应之</a:t>
            </a:r>
            <a:endParaRPr kern="1200" baseline="0">
              <a:latin typeface="仿宋" panose="02010609060101010101" charset="-122"/>
              <a:cs typeface="+mn-cs"/>
            </a:endParaRPr>
          </a:p>
        </p:txBody>
      </p:sp>
      <p:pic>
        <p:nvPicPr>
          <p:cNvPr id="6" name="图片 5" descr="水浒英雄 (1)"/>
          <p:cNvPicPr>
            <a:picLocks noChangeAspect="1"/>
          </p:cNvPicPr>
          <p:nvPr/>
        </p:nvPicPr>
        <p:blipFill>
          <a:blip r:embed="rId1"/>
          <a:stretch>
            <a:fillRect/>
          </a:stretch>
        </p:blipFill>
        <p:spPr>
          <a:xfrm>
            <a:off x="1668780" y="1024255"/>
            <a:ext cx="4221480" cy="73336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页脚占位符 1"/>
          <p:cNvSpPr>
            <a:spLocks noGrp="1"/>
          </p:cNvSpPr>
          <p:nvPr>
            <p:ph type="ftr" sz="quarter" idx="11"/>
          </p:nvPr>
        </p:nvSpPr>
        <p:spPr/>
        <p:txBody>
          <a:bodyPr/>
          <a:p>
            <a:pPr lvl="0"/>
            <a:r>
              <a:rPr lang="en-US" altLang="zh-CN"/>
              <a:t>1</a:t>
            </a:r>
            <a:endParaRPr lang="en-US" altLang="zh-CN"/>
          </a:p>
          <a:p>
            <a:pPr lvl="0"/>
            <a:endParaRPr lang="en-US" altLang="zh-CN"/>
          </a:p>
        </p:txBody>
      </p:sp>
      <p:sp>
        <p:nvSpPr>
          <p:cNvPr id="4" name="标题 3"/>
          <p:cNvSpPr>
            <a:spLocks noGrp="1"/>
          </p:cNvSpPr>
          <p:nvPr>
            <p:ph type="title"/>
          </p:nvPr>
        </p:nvSpPr>
        <p:spPr>
          <a:xfrm>
            <a:off x="2291080" y="755650"/>
            <a:ext cx="2811780" cy="609600"/>
          </a:xfrm>
        </p:spPr>
        <p:style>
          <a:lnRef idx="0">
            <a:schemeClr val="accent3"/>
          </a:lnRef>
          <a:fillRef idx="3">
            <a:schemeClr val="accent3"/>
          </a:fillRef>
          <a:effectRef idx="3">
            <a:schemeClr val="accent3"/>
          </a:effectRef>
          <a:fontRef idx="minor">
            <a:schemeClr val="lt1"/>
          </a:fontRef>
        </p:style>
        <p:txBody>
          <a:bodyPr anchor="ctr" anchorCtr="0"/>
          <a:p>
            <a:pPr algn="ctr" fontAlgn="base"/>
            <a:r>
              <a:rPr lang="zh-CN" altLang="en-US" sz="2400" strike="noStrike" noProof="1">
                <a:solidFill>
                  <a:schemeClr val="tx1"/>
                </a:solidFill>
                <a:latin typeface="方正小标宋简体" panose="03000509000000000000" charset="-122"/>
                <a:ea typeface="方正小标宋简体" panose="03000509000000000000" charset="-122"/>
              </a:rPr>
              <a:t>区  级 动 态</a:t>
            </a:r>
            <a:endParaRPr lang="zh-CN" altLang="en-US" sz="2400" strike="noStrike" noProof="1">
              <a:solidFill>
                <a:schemeClr val="tx1"/>
              </a:solidFill>
              <a:latin typeface="方正小标宋简体" panose="03000509000000000000" charset="-122"/>
              <a:ea typeface="方正小标宋简体" panose="03000509000000000000" charset="-122"/>
            </a:endParaRPr>
          </a:p>
        </p:txBody>
      </p:sp>
      <p:sp>
        <p:nvSpPr>
          <p:cNvPr id="9" name="文本框 8"/>
          <p:cNvSpPr txBox="1"/>
          <p:nvPr/>
        </p:nvSpPr>
        <p:spPr>
          <a:xfrm>
            <a:off x="137160" y="1736725"/>
            <a:ext cx="7087870" cy="398780"/>
          </a:xfrm>
          <a:prstGeom prst="rect">
            <a:avLst/>
          </a:prstGeom>
          <a:noFill/>
        </p:spPr>
        <p:txBody>
          <a:bodyPr wrap="square" rtlCol="0" anchor="t">
            <a:spAutoFit/>
          </a:bodyPr>
          <a:p>
            <a:pPr algn="ctr"/>
            <a:r>
              <a:rPr lang="zh-CN" altLang="zh-CN" sz="2000">
                <a:latin typeface="方正小标宋简体" panose="03000509000000000000" charset="-122"/>
                <a:ea typeface="方正小标宋简体" panose="03000509000000000000" charset="-122"/>
                <a:sym typeface="+mn-ea"/>
              </a:rPr>
              <a:t>东城区退役军人及军人家属专场招聘会成功举办</a:t>
            </a:r>
            <a:endParaRPr lang="zh-CN" altLang="zh-CN" sz="2000">
              <a:latin typeface="方正小标宋简体" panose="03000509000000000000" charset="-122"/>
              <a:ea typeface="方正小标宋简体" panose="03000509000000000000" charset="-122"/>
              <a:sym typeface="+mn-ea"/>
            </a:endParaRPr>
          </a:p>
        </p:txBody>
      </p:sp>
      <p:sp>
        <p:nvSpPr>
          <p:cNvPr id="10" name="文本占位符 2"/>
          <p:cNvSpPr>
            <a:spLocks noGrp="1"/>
          </p:cNvSpPr>
          <p:nvPr/>
        </p:nvSpPr>
        <p:spPr>
          <a:xfrm>
            <a:off x="796925" y="4632960"/>
            <a:ext cx="5800090" cy="5369560"/>
          </a:xfrm>
          <a:prstGeom prst="rect">
            <a:avLst/>
          </a:prstGeom>
          <a:noFill/>
          <a:ln w="9525">
            <a:noFill/>
          </a:ln>
        </p:spPr>
        <p:txBody>
          <a:bodyPr anchor="t" anchorCtr="0"/>
          <a:p>
            <a:pPr indent="457200" algn="just">
              <a:lnSpc>
                <a:spcPts val="2800"/>
              </a:lnSpc>
            </a:pPr>
            <a:r>
              <a:rPr sz="1600">
                <a:ea typeface="仿宋" panose="02010609060101010101" charset="-122"/>
                <a:sym typeface="+mn-ea"/>
              </a:rPr>
              <a:t>6月6日，东城区退役军人事务局联合区人力资源和社会保障局及各街道退役军人服务站共同举办了“东城区退役军人及军人家属专场招聘会”。区退役军人事务局党组书记、局长王智博，党组成员、副局长彭建中，区人力资源和社会保障局党组成员、副局长芦微出席活动现场。</a:t>
            </a:r>
            <a:endParaRPr sz="1600">
              <a:ea typeface="仿宋" panose="02010609060101010101" charset="-122"/>
              <a:sym typeface="+mn-ea"/>
            </a:endParaRPr>
          </a:p>
          <a:p>
            <a:pPr indent="457200" algn="just">
              <a:lnSpc>
                <a:spcPts val="2800"/>
              </a:lnSpc>
            </a:pPr>
            <a:r>
              <a:rPr sz="1600">
                <a:ea typeface="仿宋" panose="02010609060101010101" charset="-122"/>
                <a:sym typeface="+mn-ea"/>
              </a:rPr>
              <a:t>本次招聘共吸引31家优质企业参加，招聘岗位数量多、种类全，由中核物业、科技会堂、柯瑞生物等企业提供了销售经理、人力资源主管、临床研究专员等685个就业岗位，涵盖了酒店、家政、保险、医药等多个行业，可以满足不同年龄、不同专业的退役军人及军人家属的就业需求。活动现场不仅提供招聘服务，还设置了“退役军人集成化服务现场”，提供了移交安置政策咨询、拥军优属服务、思想权益维护服务、就业帮扶服务、创业创新指导服务、技能培训服务、职业技能认定评价、职业指导咨询服务等一站式服务方式为退役军人进行现场的答疑解惑。</a:t>
            </a:r>
            <a:endParaRPr sz="1600">
              <a:ea typeface="仿宋" panose="02010609060101010101" charset="-122"/>
              <a:sym typeface="+mn-ea"/>
            </a:endParaRPr>
          </a:p>
          <a:p>
            <a:pPr indent="457200" algn="just">
              <a:lnSpc>
                <a:spcPts val="2800"/>
              </a:lnSpc>
            </a:pPr>
            <a:endParaRPr sz="1600">
              <a:ea typeface="仿宋" panose="02010609060101010101" charset="-122"/>
              <a:sym typeface="+mn-ea"/>
            </a:endParaRPr>
          </a:p>
        </p:txBody>
      </p:sp>
      <p:pic>
        <p:nvPicPr>
          <p:cNvPr id="3" name="图片 2" descr="招聘会"/>
          <p:cNvPicPr>
            <a:picLocks noChangeAspect="1"/>
          </p:cNvPicPr>
          <p:nvPr/>
        </p:nvPicPr>
        <p:blipFill>
          <a:blip r:embed="rId1"/>
          <a:stretch>
            <a:fillRect/>
          </a:stretch>
        </p:blipFill>
        <p:spPr>
          <a:xfrm>
            <a:off x="2210435" y="2299335"/>
            <a:ext cx="2892425" cy="21697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2</a:t>
            </a:r>
            <a:endParaRPr lang="en-US" altLang="zh-CN"/>
          </a:p>
        </p:txBody>
      </p:sp>
      <p:sp>
        <p:nvSpPr>
          <p:cNvPr id="9" name="文本占位符 2"/>
          <p:cNvSpPr>
            <a:spLocks noGrp="1"/>
          </p:cNvSpPr>
          <p:nvPr/>
        </p:nvSpPr>
        <p:spPr>
          <a:xfrm>
            <a:off x="879475" y="920750"/>
            <a:ext cx="5800090" cy="6858635"/>
          </a:xfrm>
          <a:prstGeom prst="rect">
            <a:avLst/>
          </a:prstGeom>
          <a:noFill/>
          <a:ln w="9525">
            <a:noFill/>
          </a:ln>
        </p:spPr>
        <p:txBody>
          <a:bodyPr anchor="t" anchorCtr="0"/>
          <a:p>
            <a:pPr indent="457200" algn="just">
              <a:lnSpc>
                <a:spcPts val="2800"/>
              </a:lnSpc>
            </a:pPr>
            <a:r>
              <a:rPr sz="1600">
                <a:ea typeface="仿宋" panose="02010609060101010101" charset="-122"/>
                <a:sym typeface="+mn-ea"/>
              </a:rPr>
              <a:t>本次招聘会吸引了线上线下1400余人次参加，招聘会活动现场服务退役军人及军人家属350余人，共收到简历310份，精准助力35名退役军人及军人家属达成初步就业意向。</a:t>
            </a:r>
            <a:endParaRPr sz="1600">
              <a:ea typeface="仿宋" panose="02010609060101010101" charset="-122"/>
              <a:sym typeface="+mn-ea"/>
            </a:endParaRPr>
          </a:p>
          <a:p>
            <a:pPr indent="457200" algn="just">
              <a:lnSpc>
                <a:spcPts val="2800"/>
              </a:lnSpc>
            </a:pPr>
            <a:r>
              <a:rPr sz="1600">
                <a:ea typeface="仿宋" panose="02010609060101010101" charset="-122"/>
                <a:sym typeface="+mn-ea"/>
              </a:rPr>
              <a:t>局党组成员、副局长彭建中在接受区融媒体中心采访时指出，此次招聘活动意义重大：一方面能够助力退役军人及军人家属更好</a:t>
            </a:r>
            <a:r>
              <a:rPr lang="zh-CN" sz="1600">
                <a:ea typeface="仿宋" panose="02010609060101010101" charset="-122"/>
                <a:sym typeface="+mn-ea"/>
              </a:rPr>
              <a:t>地</a:t>
            </a:r>
            <a:r>
              <a:rPr sz="1600">
                <a:ea typeface="仿宋" panose="02010609060101010101" charset="-122"/>
                <a:sym typeface="+mn-ea"/>
              </a:rPr>
              <a:t>解决工作需求；另一方面通过向退役军人及军人家属宣传《退役军人保障法》，让服务对象更加清晰了解自身合法权益。</a:t>
            </a:r>
            <a:endParaRPr sz="1600">
              <a:ea typeface="仿宋" panose="02010609060101010101" charset="-122"/>
              <a:sym typeface="+mn-ea"/>
            </a:endParaRPr>
          </a:p>
          <a:p>
            <a:pPr indent="457200" algn="just">
              <a:lnSpc>
                <a:spcPts val="2800"/>
              </a:lnSpc>
            </a:pPr>
            <a:r>
              <a:rPr sz="1600">
                <a:ea typeface="仿宋" panose="02010609060101010101" charset="-122"/>
                <a:sym typeface="+mn-ea"/>
              </a:rPr>
              <a:t>下一步，结合纪念延安双拥运动80周年和东城区创建全国双拥模范城“九连冠”的重要契机，区退役军人事务局将联合各有关部门持续组织系列活动，进一步引导全区退役军人发挥优良作风，奋勇争先，为东城区经济发展做出更大贡献。区退役军人事务局也将依托本次招聘会为广大退役军人和军人家属搭建良好的就业平台，将有就业需求的退役军人和军人家属全部纳入就业信息库，并持续提供免费企业信息咨询、简历投递；也为招聘企业提供招聘备案、岗位发布等服务，从而更好</a:t>
            </a:r>
            <a:r>
              <a:rPr lang="zh-CN" sz="1600">
                <a:ea typeface="仿宋" panose="02010609060101010101" charset="-122"/>
                <a:sym typeface="+mn-ea"/>
              </a:rPr>
              <a:t>地</a:t>
            </a:r>
            <a:r>
              <a:rPr sz="1600">
                <a:ea typeface="仿宋" panose="02010609060101010101" charset="-122"/>
                <a:sym typeface="+mn-ea"/>
              </a:rPr>
              <a:t>发挥“稳就业”效能。</a:t>
            </a:r>
            <a:endParaRPr sz="1600">
              <a:ea typeface="仿宋" panose="02010609060101010101" charset="-122"/>
              <a:sym typeface="+mn-ea"/>
            </a:endParaRPr>
          </a:p>
          <a:p>
            <a:pPr indent="457200" algn="just">
              <a:lnSpc>
                <a:spcPts val="2800"/>
              </a:lnSpc>
            </a:pPr>
            <a:endParaRPr sz="1600">
              <a:ea typeface="仿宋" panose="02010609060101010101"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3</a:t>
            </a:r>
            <a:endParaRPr lang="en-US" altLang="zh-CN"/>
          </a:p>
        </p:txBody>
      </p:sp>
      <p:sp>
        <p:nvSpPr>
          <p:cNvPr id="5" name="文本框 4"/>
          <p:cNvSpPr txBox="1"/>
          <p:nvPr/>
        </p:nvSpPr>
        <p:spPr>
          <a:xfrm>
            <a:off x="235585" y="1013460"/>
            <a:ext cx="7087870" cy="706755"/>
          </a:xfrm>
          <a:prstGeom prst="rect">
            <a:avLst/>
          </a:prstGeom>
          <a:noFill/>
        </p:spPr>
        <p:txBody>
          <a:bodyPr wrap="square" rtlCol="0" anchor="t">
            <a:spAutoFit/>
          </a:bodyPr>
          <a:p>
            <a:pPr algn="ctr"/>
            <a:r>
              <a:rPr lang="zh-CN" altLang="zh-CN" sz="2000">
                <a:latin typeface="方正小标宋简体" panose="03000509000000000000" charset="-122"/>
                <a:ea typeface="方正小标宋简体" panose="03000509000000000000" charset="-122"/>
                <a:sym typeface="+mn-ea"/>
              </a:rPr>
              <a:t>东城区退役军人服务中心</a:t>
            </a:r>
            <a:endParaRPr lang="zh-CN" altLang="zh-CN" sz="2000">
              <a:latin typeface="方正小标宋简体" panose="03000509000000000000" charset="-122"/>
              <a:ea typeface="方正小标宋简体" panose="03000509000000000000" charset="-122"/>
              <a:sym typeface="+mn-ea"/>
            </a:endParaRPr>
          </a:p>
          <a:p>
            <a:pPr algn="ctr"/>
            <a:r>
              <a:rPr lang="zh-CN" altLang="zh-CN" sz="2000">
                <a:latin typeface="方正小标宋简体" panose="03000509000000000000" charset="-122"/>
                <a:ea typeface="方正小标宋简体" panose="03000509000000000000" charset="-122"/>
                <a:sym typeface="+mn-ea"/>
              </a:rPr>
              <a:t>完成建档立卡区级审核工作</a:t>
            </a:r>
            <a:endParaRPr lang="zh-CN" altLang="zh-CN" sz="2000">
              <a:latin typeface="方正小标宋简体" panose="03000509000000000000" charset="-122"/>
              <a:ea typeface="方正小标宋简体" panose="03000509000000000000" charset="-122"/>
              <a:sym typeface="+mn-ea"/>
            </a:endParaRPr>
          </a:p>
        </p:txBody>
      </p:sp>
      <p:sp>
        <p:nvSpPr>
          <p:cNvPr id="6" name="文本占位符 2"/>
          <p:cNvSpPr>
            <a:spLocks noGrp="1"/>
          </p:cNvSpPr>
          <p:nvPr/>
        </p:nvSpPr>
        <p:spPr>
          <a:xfrm>
            <a:off x="716915" y="1941195"/>
            <a:ext cx="5800090" cy="3874770"/>
          </a:xfrm>
          <a:prstGeom prst="rect">
            <a:avLst/>
          </a:prstGeom>
          <a:noFill/>
          <a:ln w="9525">
            <a:noFill/>
          </a:ln>
        </p:spPr>
        <p:txBody>
          <a:bodyPr anchor="t" anchorCtr="0"/>
          <a:p>
            <a:pPr indent="457200" algn="just">
              <a:lnSpc>
                <a:spcPts val="2800"/>
              </a:lnSpc>
            </a:pPr>
            <a:r>
              <a:rPr lang="zh-CN" altLang="en-US" sz="1600">
                <a:ea typeface="仿宋" panose="02010609060101010101" charset="-122"/>
                <a:sym typeface="+mn-ea"/>
              </a:rPr>
              <a:t>为进一步</a:t>
            </a:r>
            <a:r>
              <a:rPr sz="1600">
                <a:ea typeface="仿宋" panose="02010609060101010101" charset="-122"/>
                <a:sym typeface="+mn-ea"/>
              </a:rPr>
              <a:t>推进建档立卡工作，加快</a:t>
            </a:r>
            <a:r>
              <a:rPr lang="zh-CN" sz="1600">
                <a:ea typeface="仿宋" panose="02010609060101010101" charset="-122"/>
                <a:sym typeface="+mn-ea"/>
              </a:rPr>
              <a:t>审核</a:t>
            </a:r>
            <a:r>
              <a:rPr sz="1600">
                <a:ea typeface="仿宋" panose="02010609060101010101" charset="-122"/>
                <a:sym typeface="+mn-ea"/>
              </a:rPr>
              <a:t>进度</a:t>
            </a:r>
            <a:r>
              <a:rPr lang="zh-CN" sz="1600">
                <a:ea typeface="仿宋" panose="02010609060101010101" charset="-122"/>
                <a:sym typeface="+mn-ea"/>
              </a:rPr>
              <a:t>，</a:t>
            </a:r>
            <a:r>
              <a:rPr lang="zh-CN" altLang="en-US" sz="1600">
                <a:ea typeface="仿宋" panose="02010609060101010101" charset="-122"/>
                <a:sym typeface="+mn-ea"/>
              </a:rPr>
              <a:t>按照北京市退役军人服务中心《关于推进建档立卡相关工作的通知》要求，东城区退役军人服务中心迅速组织工作人员开展培训，明确审核进度，</a:t>
            </a:r>
            <a:r>
              <a:rPr sz="1600">
                <a:ea typeface="仿宋" panose="02010609060101010101" charset="-122"/>
                <a:sym typeface="+mn-ea"/>
              </a:rPr>
              <a:t>严格审核责任，</a:t>
            </a:r>
            <a:r>
              <a:rPr lang="zh-CN" sz="1600">
                <a:ea typeface="仿宋" panose="02010609060101010101" charset="-122"/>
                <a:sym typeface="+mn-ea"/>
              </a:rPr>
              <a:t>强调</a:t>
            </a:r>
            <a:r>
              <a:rPr lang="zh-CN" altLang="en-US" sz="1600">
                <a:ea typeface="仿宋" panose="02010609060101010101" charset="-122"/>
                <a:sym typeface="+mn-ea"/>
              </a:rPr>
              <a:t>审核流程和要点</a:t>
            </a:r>
            <a:r>
              <a:rPr sz="1600">
                <a:ea typeface="仿宋" panose="02010609060101010101" charset="-122"/>
                <a:sym typeface="+mn-ea"/>
              </a:rPr>
              <a:t>。</a:t>
            </a:r>
            <a:r>
              <a:rPr lang="zh-CN" sz="1600">
                <a:ea typeface="仿宋" panose="02010609060101010101" charset="-122"/>
                <a:sym typeface="+mn-ea"/>
              </a:rPr>
              <a:t>截止</a:t>
            </a:r>
            <a:r>
              <a:rPr sz="1600">
                <a:ea typeface="仿宋" panose="02010609060101010101" charset="-122"/>
                <a:sym typeface="+mn-ea"/>
              </a:rPr>
              <a:t>6月底</a:t>
            </a:r>
            <a:r>
              <a:rPr lang="zh-CN" sz="1600">
                <a:ea typeface="仿宋" panose="02010609060101010101" charset="-122"/>
                <a:sym typeface="+mn-ea"/>
              </a:rPr>
              <a:t>，已</a:t>
            </a:r>
            <a:r>
              <a:rPr sz="1600">
                <a:ea typeface="仿宋" panose="02010609060101010101" charset="-122"/>
                <a:sym typeface="+mn-ea"/>
              </a:rPr>
              <a:t>将现有待本级审核人员数量</a:t>
            </a:r>
            <a:r>
              <a:rPr lang="zh-CN" sz="1600">
                <a:ea typeface="仿宋" panose="02010609060101010101" charset="-122"/>
                <a:sym typeface="+mn-ea"/>
              </a:rPr>
              <a:t>共</a:t>
            </a:r>
            <a:r>
              <a:rPr lang="en-US" altLang="zh-CN" sz="1600">
                <a:ea typeface="仿宋" panose="02010609060101010101" charset="-122"/>
                <a:sym typeface="+mn-ea"/>
              </a:rPr>
              <a:t>12607</a:t>
            </a:r>
            <a:r>
              <a:rPr lang="zh-CN" altLang="en-US" sz="1600">
                <a:ea typeface="仿宋" panose="02010609060101010101" charset="-122"/>
                <a:sym typeface="+mn-ea"/>
              </a:rPr>
              <a:t>人全部完成</a:t>
            </a:r>
            <a:r>
              <a:rPr sz="1600">
                <a:ea typeface="仿宋" panose="02010609060101010101" charset="-122"/>
                <a:sym typeface="+mn-ea"/>
              </a:rPr>
              <a:t>清零，之后做到街道随提交、区级随审核</a:t>
            </a:r>
            <a:r>
              <a:rPr lang="zh-CN" sz="1600">
                <a:ea typeface="仿宋" panose="02010609060101010101" charset="-122"/>
                <a:sym typeface="+mn-ea"/>
              </a:rPr>
              <a:t>。</a:t>
            </a:r>
            <a:endParaRPr lang="zh-CN" sz="1600">
              <a:ea typeface="仿宋" panose="02010609060101010101"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273810" y="678180"/>
            <a:ext cx="5204460" cy="685165"/>
          </a:xfrm>
        </p:spPr>
        <p:style>
          <a:lnRef idx="0">
            <a:schemeClr val="accent3"/>
          </a:lnRef>
          <a:fillRef idx="3">
            <a:schemeClr val="accent3"/>
          </a:fillRef>
          <a:effectRef idx="3">
            <a:schemeClr val="accent3"/>
          </a:effectRef>
          <a:fontRef idx="minor">
            <a:schemeClr val="lt1"/>
          </a:fontRef>
        </p:style>
        <p:txBody>
          <a:bodyPr anchor="ctr" anchorCtr="0"/>
          <a:p>
            <a:pPr algn="ctr" fontAlgn="base"/>
            <a:r>
              <a:rPr lang="zh-CN" altLang="en-US" sz="2400" b="0">
                <a:solidFill>
                  <a:schemeClr val="tx1"/>
                </a:solidFill>
                <a:latin typeface="方正小标宋简体" panose="03000509000000000000" charset="-122"/>
                <a:ea typeface="方正小标宋简体" panose="03000509000000000000" charset="-122"/>
                <a:cs typeface="+mn-cs"/>
                <a:sym typeface="+mn-ea"/>
              </a:rPr>
              <a:t>各退役军人服务站开展活动情况</a:t>
            </a:r>
            <a:endParaRPr lang="zh-CN" altLang="en-US" sz="2400" b="0" strike="noStrike" noProof="1">
              <a:solidFill>
                <a:schemeClr val="tx1"/>
              </a:solidFill>
              <a:latin typeface="方正小标宋简体" panose="03000509000000000000" charset="-122"/>
              <a:ea typeface="方正小标宋简体" panose="03000509000000000000" charset="-122"/>
              <a:cs typeface="+mn-cs"/>
              <a:sym typeface="+mn-ea"/>
            </a:endParaRPr>
          </a:p>
        </p:txBody>
      </p:sp>
      <p:sp>
        <p:nvSpPr>
          <p:cNvPr id="5" name="页脚占位符 4"/>
          <p:cNvSpPr>
            <a:spLocks noGrp="1"/>
          </p:cNvSpPr>
          <p:nvPr>
            <p:ph type="ftr" sz="quarter" idx="11"/>
          </p:nvPr>
        </p:nvSpPr>
        <p:spPr/>
        <p:txBody>
          <a:bodyPr/>
          <a:p>
            <a:pPr lvl="0"/>
            <a:r>
              <a:rPr lang="en-US" altLang="zh-CN"/>
              <a:t>4</a:t>
            </a:r>
            <a:endParaRPr lang="en-US" altLang="zh-CN"/>
          </a:p>
        </p:txBody>
      </p:sp>
      <p:grpSp>
        <p:nvGrpSpPr>
          <p:cNvPr id="10" name="组合 9"/>
          <p:cNvGrpSpPr/>
          <p:nvPr/>
        </p:nvGrpSpPr>
        <p:grpSpPr>
          <a:xfrm>
            <a:off x="886460" y="7529195"/>
            <a:ext cx="5855970" cy="2066290"/>
            <a:chOff x="983" y="953"/>
            <a:chExt cx="9222" cy="3254"/>
          </a:xfrm>
        </p:grpSpPr>
        <p:sp>
          <p:nvSpPr>
            <p:cNvPr id="14" name="文本占位符 2"/>
            <p:cNvSpPr>
              <a:spLocks noGrp="1"/>
            </p:cNvSpPr>
            <p:nvPr/>
          </p:nvSpPr>
          <p:spPr>
            <a:xfrm>
              <a:off x="5695" y="953"/>
              <a:ext cx="4510" cy="3254"/>
            </a:xfrm>
            <a:prstGeom prst="rect">
              <a:avLst/>
            </a:prstGeom>
            <a:noFill/>
            <a:ln w="9525">
              <a:noFill/>
            </a:ln>
          </p:spPr>
          <p:txBody>
            <a:bodyPr anchor="t" anchorCtr="0"/>
            <a:p>
              <a:pPr indent="457200" algn="just">
                <a:lnSpc>
                  <a:spcPts val="2800"/>
                </a:lnSpc>
              </a:pPr>
              <a:r>
                <a:rPr sz="1600">
                  <a:ea typeface="仿宋" panose="02010609060101010101" charset="-122"/>
                </a:rPr>
                <a:t>近期，由于全市火灾多发，为提升社区居民用火用电安全意识，</a:t>
              </a:r>
              <a:r>
                <a:rPr lang="zh-CN" sz="1600">
                  <a:ea typeface="仿宋" panose="02010609060101010101" charset="-122"/>
                </a:rPr>
                <a:t>安定门街道</a:t>
              </a:r>
              <a:r>
                <a:rPr sz="1600">
                  <a:ea typeface="仿宋" panose="02010609060101010101" charset="-122"/>
                </a:rPr>
                <a:t>花园社区退役军人服务站安排全体社工</a:t>
              </a:r>
              <a:r>
                <a:rPr lang="zh-CN" sz="1600">
                  <a:ea typeface="仿宋" panose="02010609060101010101" charset="-122"/>
                </a:rPr>
                <a:t>开展</a:t>
              </a:r>
              <a:r>
                <a:rPr sz="1600">
                  <a:ea typeface="仿宋" panose="02010609060101010101" charset="-122"/>
                </a:rPr>
                <a:t>晚间入户宣传提示工作。</a:t>
              </a:r>
              <a:endParaRPr sz="1600">
                <a:ea typeface="仿宋" panose="02010609060101010101" charset="-122"/>
              </a:endParaRPr>
            </a:p>
          </p:txBody>
        </p:sp>
        <p:pic>
          <p:nvPicPr>
            <p:cNvPr id="11" name="图片 10" descr="D:\工作\军服中心\退役军人服务保障体系工作动态\工作动态第36期\图片4.png图片4"/>
            <p:cNvPicPr>
              <a:picLocks noChangeAspect="1"/>
            </p:cNvPicPr>
            <p:nvPr/>
          </p:nvPicPr>
          <p:blipFill>
            <a:blip r:embed="rId1"/>
            <a:srcRect/>
            <a:stretch>
              <a:fillRect/>
            </a:stretch>
          </p:blipFill>
          <p:spPr>
            <a:xfrm>
              <a:off x="983" y="1112"/>
              <a:ext cx="3694" cy="2765"/>
            </a:xfrm>
            <a:prstGeom prst="rect">
              <a:avLst/>
            </a:prstGeom>
          </p:spPr>
        </p:pic>
      </p:grpSp>
      <p:grpSp>
        <p:nvGrpSpPr>
          <p:cNvPr id="9" name="组合 8"/>
          <p:cNvGrpSpPr/>
          <p:nvPr/>
        </p:nvGrpSpPr>
        <p:grpSpPr>
          <a:xfrm>
            <a:off x="886460" y="2073275"/>
            <a:ext cx="5909310" cy="1851025"/>
            <a:chOff x="1482" y="1598"/>
            <a:chExt cx="9306" cy="2915"/>
          </a:xfrm>
        </p:grpSpPr>
        <p:sp>
          <p:nvSpPr>
            <p:cNvPr id="13" name="文本占位符 2"/>
            <p:cNvSpPr>
              <a:spLocks noGrp="1"/>
            </p:cNvSpPr>
            <p:nvPr/>
          </p:nvSpPr>
          <p:spPr>
            <a:xfrm>
              <a:off x="6194" y="1598"/>
              <a:ext cx="4594" cy="2820"/>
            </a:xfrm>
            <a:prstGeom prst="rect">
              <a:avLst/>
            </a:prstGeom>
            <a:noFill/>
            <a:ln w="9525">
              <a:noFill/>
            </a:ln>
          </p:spPr>
          <p:txBody>
            <a:bodyPr anchor="t" anchorCtr="0"/>
            <a:p>
              <a:pPr indent="457200" algn="just">
                <a:lnSpc>
                  <a:spcPts val="2800"/>
                </a:lnSpc>
              </a:pPr>
              <a:r>
                <a:rPr lang="en-US" altLang="zh-CN" sz="1600">
                  <a:ea typeface="仿宋" panose="02010609060101010101" charset="-122"/>
                </a:rPr>
                <a:t>6</a:t>
              </a:r>
              <a:r>
                <a:rPr lang="zh-CN" altLang="en-US" sz="1600">
                  <a:ea typeface="仿宋" panose="02010609060101010101" charset="-122"/>
                </a:rPr>
                <a:t>月</a:t>
              </a:r>
              <a:r>
                <a:rPr lang="en-US" altLang="zh-CN" sz="1600">
                  <a:ea typeface="仿宋" panose="02010609060101010101" charset="-122"/>
                </a:rPr>
                <a:t>2</a:t>
              </a:r>
              <a:r>
                <a:rPr lang="zh-CN" altLang="en-US" sz="1600">
                  <a:ea typeface="仿宋" panose="02010609060101010101" charset="-122"/>
                </a:rPr>
                <a:t>日，</a:t>
              </a:r>
              <a:r>
                <a:rPr lang="zh-CN" sz="1600">
                  <a:ea typeface="仿宋" panose="02010609060101010101" charset="-122"/>
                </a:rPr>
                <a:t> 安定门街道五道营社区退役军人服务站积极部署，组织辖区退役军人开展“储备安全 科学减损”科普知识讲座。</a:t>
              </a:r>
              <a:endParaRPr lang="zh-CN" sz="1600">
                <a:ea typeface="仿宋" panose="02010609060101010101" charset="-122"/>
              </a:endParaRPr>
            </a:p>
          </p:txBody>
        </p:sp>
        <p:pic>
          <p:nvPicPr>
            <p:cNvPr id="15" name="图片 14" descr="图片5"/>
            <p:cNvPicPr>
              <a:picLocks noChangeAspect="1"/>
            </p:cNvPicPr>
            <p:nvPr/>
          </p:nvPicPr>
          <p:blipFill>
            <a:blip r:embed="rId2"/>
            <a:stretch>
              <a:fillRect/>
            </a:stretch>
          </p:blipFill>
          <p:spPr>
            <a:xfrm>
              <a:off x="1482" y="1742"/>
              <a:ext cx="3696" cy="2771"/>
            </a:xfrm>
            <a:prstGeom prst="rect">
              <a:avLst/>
            </a:prstGeom>
          </p:spPr>
        </p:pic>
      </p:grpSp>
      <p:grpSp>
        <p:nvGrpSpPr>
          <p:cNvPr id="17" name="组合 16"/>
          <p:cNvGrpSpPr/>
          <p:nvPr/>
        </p:nvGrpSpPr>
        <p:grpSpPr>
          <a:xfrm>
            <a:off x="886460" y="4913630"/>
            <a:ext cx="5855335" cy="1873885"/>
            <a:chOff x="1445" y="7894"/>
            <a:chExt cx="9221" cy="2951"/>
          </a:xfrm>
        </p:grpSpPr>
        <p:sp>
          <p:nvSpPr>
            <p:cNvPr id="18" name="文本占位符 2"/>
            <p:cNvSpPr>
              <a:spLocks noGrp="1"/>
            </p:cNvSpPr>
            <p:nvPr/>
          </p:nvSpPr>
          <p:spPr>
            <a:xfrm>
              <a:off x="6240" y="7894"/>
              <a:ext cx="4426" cy="2951"/>
            </a:xfrm>
            <a:prstGeom prst="rect">
              <a:avLst/>
            </a:prstGeom>
            <a:noFill/>
            <a:ln w="9525">
              <a:noFill/>
            </a:ln>
          </p:spPr>
          <p:txBody>
            <a:bodyPr anchor="t" anchorCtr="0"/>
            <a:p>
              <a:pPr indent="457200" algn="just">
                <a:lnSpc>
                  <a:spcPts val="2800"/>
                </a:lnSpc>
              </a:pPr>
              <a:r>
                <a:rPr sz="1600">
                  <a:ea typeface="仿宋" panose="02010609060101010101" charset="-122"/>
                </a:rPr>
                <a:t>6月7日，</a:t>
              </a:r>
              <a:r>
                <a:rPr lang="zh-CN" sz="1600">
                  <a:ea typeface="仿宋" panose="02010609060101010101" charset="-122"/>
                </a:rPr>
                <a:t>安定门街道</a:t>
              </a:r>
              <a:r>
                <a:rPr sz="1600">
                  <a:ea typeface="仿宋" panose="02010609060101010101" charset="-122"/>
                </a:rPr>
                <a:t>花园社区</a:t>
              </a:r>
              <a:r>
                <a:rPr lang="zh-CN" sz="1600">
                  <a:ea typeface="仿宋" panose="02010609060101010101" charset="-122"/>
                </a:rPr>
                <a:t>退役军人服务站</a:t>
              </a:r>
              <a:r>
                <a:rPr sz="1600">
                  <a:ea typeface="仿宋" panose="02010609060101010101" charset="-122"/>
                </a:rPr>
                <a:t>组织</a:t>
              </a:r>
              <a:r>
                <a:rPr lang="zh-CN" sz="1600">
                  <a:ea typeface="仿宋" panose="02010609060101010101" charset="-122"/>
                </a:rPr>
                <a:t>辖区退役军人</a:t>
              </a:r>
              <a:r>
                <a:rPr sz="1600">
                  <a:ea typeface="仿宋" panose="02010609060101010101" charset="-122"/>
                </a:rPr>
                <a:t>开展周末卫生大扫除活动</a:t>
              </a:r>
              <a:r>
                <a:rPr lang="zh-CN" sz="1600">
                  <a:ea typeface="仿宋" panose="02010609060101010101" charset="-122"/>
                </a:rPr>
                <a:t>。</a:t>
              </a:r>
              <a:endParaRPr lang="zh-CN" sz="1600">
                <a:ea typeface="仿宋" panose="02010609060101010101" charset="-122"/>
              </a:endParaRPr>
            </a:p>
          </p:txBody>
        </p:sp>
        <p:pic>
          <p:nvPicPr>
            <p:cNvPr id="19" name="图片 18" descr="D:\工作\军服中心\退役军人服务保障体系工作动态\工作动态第36期\图片3.png图片3"/>
            <p:cNvPicPr>
              <a:picLocks noChangeAspect="1"/>
            </p:cNvPicPr>
            <p:nvPr/>
          </p:nvPicPr>
          <p:blipFill>
            <a:blip r:embed="rId3"/>
            <a:srcRect/>
            <a:stretch>
              <a:fillRect/>
            </a:stretch>
          </p:blipFill>
          <p:spPr>
            <a:xfrm>
              <a:off x="1445" y="7917"/>
              <a:ext cx="3695" cy="263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页脚占位符 3"/>
          <p:cNvSpPr>
            <a:spLocks noGrp="1"/>
          </p:cNvSpPr>
          <p:nvPr>
            <p:ph type="ftr" sz="quarter" idx="11"/>
          </p:nvPr>
        </p:nvSpPr>
        <p:spPr/>
        <p:txBody>
          <a:bodyPr/>
          <a:p>
            <a:pPr lvl="0"/>
            <a:r>
              <a:rPr lang="en-US" altLang="zh-CN"/>
              <a:t>5</a:t>
            </a:r>
            <a:endParaRPr lang="en-US" altLang="zh-CN"/>
          </a:p>
        </p:txBody>
      </p:sp>
      <p:grpSp>
        <p:nvGrpSpPr>
          <p:cNvPr id="7" name="组合 6"/>
          <p:cNvGrpSpPr/>
          <p:nvPr/>
        </p:nvGrpSpPr>
        <p:grpSpPr>
          <a:xfrm>
            <a:off x="829138" y="4387215"/>
            <a:ext cx="6074088" cy="1831340"/>
            <a:chOff x="1432" y="6406"/>
            <a:chExt cx="9565" cy="2884"/>
          </a:xfrm>
        </p:grpSpPr>
        <p:grpSp>
          <p:nvGrpSpPr>
            <p:cNvPr id="26" name="组合 25"/>
            <p:cNvGrpSpPr/>
            <p:nvPr/>
          </p:nvGrpSpPr>
          <p:grpSpPr>
            <a:xfrm>
              <a:off x="1432" y="6406"/>
              <a:ext cx="9565" cy="2884"/>
              <a:chOff x="1332" y="7311"/>
              <a:chExt cx="9181" cy="2884"/>
            </a:xfrm>
          </p:grpSpPr>
          <p:pic>
            <p:nvPicPr>
              <p:cNvPr id="27" name="图片 1" descr="D:\工作\军服中心\退役军人服务保障体系工作动态\工作动态第36期\图片6.png图片6"/>
              <p:cNvPicPr>
                <a:picLocks noChangeAspect="1" noChangeArrowheads="1"/>
              </p:cNvPicPr>
              <p:nvPr/>
            </p:nvPicPr>
            <p:blipFill>
              <a:blip r:embed="rId1"/>
              <a:srcRect/>
              <a:stretch>
                <a:fillRect/>
              </a:stretch>
            </p:blipFill>
            <p:spPr>
              <a:xfrm>
                <a:off x="1332" y="7539"/>
                <a:ext cx="1968" cy="2009"/>
              </a:xfrm>
              <a:prstGeom prst="rect">
                <a:avLst/>
              </a:prstGeom>
              <a:noFill/>
              <a:ln>
                <a:noFill/>
              </a:ln>
            </p:spPr>
          </p:pic>
          <p:sp>
            <p:nvSpPr>
              <p:cNvPr id="28" name="文本占位符 2"/>
              <p:cNvSpPr>
                <a:spLocks noGrp="1"/>
              </p:cNvSpPr>
              <p:nvPr/>
            </p:nvSpPr>
            <p:spPr>
              <a:xfrm>
                <a:off x="6102" y="7311"/>
                <a:ext cx="4411" cy="2884"/>
              </a:xfrm>
              <a:prstGeom prst="rect">
                <a:avLst/>
              </a:prstGeom>
              <a:noFill/>
              <a:ln w="9525">
                <a:noFill/>
              </a:ln>
            </p:spPr>
            <p:txBody>
              <a:bodyPr anchor="t" anchorCtr="0"/>
              <a:p>
                <a:pPr indent="457200" algn="just">
                  <a:lnSpc>
                    <a:spcPts val="2800"/>
                  </a:lnSpc>
                </a:pPr>
                <a:r>
                  <a:rPr lang="zh-CN" sz="1600">
                    <a:ea typeface="仿宋" panose="02010609060101010101" charset="-122"/>
                  </a:rPr>
                  <a:t>安定门街道北锣鼓巷社区退役军人服务站组织辖区退役军人参加卡口值守，保障辖区安全。</a:t>
                </a:r>
                <a:endParaRPr lang="zh-CN" sz="1600">
                  <a:ea typeface="仿宋" panose="02010609060101010101" charset="-122"/>
                </a:endParaRPr>
              </a:p>
            </p:txBody>
          </p:sp>
        </p:grpSp>
        <p:pic>
          <p:nvPicPr>
            <p:cNvPr id="5" name="图片 4" descr="图片7"/>
            <p:cNvPicPr>
              <a:picLocks noChangeAspect="1"/>
            </p:cNvPicPr>
            <p:nvPr/>
          </p:nvPicPr>
          <p:blipFill>
            <a:blip r:embed="rId2"/>
            <a:srcRect b="23262"/>
            <a:stretch>
              <a:fillRect/>
            </a:stretch>
          </p:blipFill>
          <p:spPr>
            <a:xfrm>
              <a:off x="3631" y="6634"/>
              <a:ext cx="1963" cy="2009"/>
            </a:xfrm>
            <a:prstGeom prst="rect">
              <a:avLst/>
            </a:prstGeom>
          </p:spPr>
        </p:pic>
      </p:grpSp>
      <p:grpSp>
        <p:nvGrpSpPr>
          <p:cNvPr id="10" name="组合 9"/>
          <p:cNvGrpSpPr/>
          <p:nvPr/>
        </p:nvGrpSpPr>
        <p:grpSpPr>
          <a:xfrm>
            <a:off x="1193165" y="7449086"/>
            <a:ext cx="5592445" cy="1918244"/>
            <a:chOff x="2257" y="5970"/>
            <a:chExt cx="8807" cy="3734"/>
          </a:xfrm>
        </p:grpSpPr>
        <p:sp>
          <p:nvSpPr>
            <p:cNvPr id="11" name="文本占位符 2"/>
            <p:cNvSpPr>
              <a:spLocks noGrp="1"/>
            </p:cNvSpPr>
            <p:nvPr/>
          </p:nvSpPr>
          <p:spPr>
            <a:xfrm>
              <a:off x="6775" y="5970"/>
              <a:ext cx="4289" cy="3734"/>
            </a:xfrm>
            <a:prstGeom prst="rect">
              <a:avLst/>
            </a:prstGeom>
            <a:noFill/>
            <a:ln w="9525">
              <a:noFill/>
            </a:ln>
          </p:spPr>
          <p:txBody>
            <a:bodyPr anchor="t" anchorCtr="0"/>
            <a:p>
              <a:pPr indent="457200" algn="just">
                <a:lnSpc>
                  <a:spcPts val="2800"/>
                </a:lnSpc>
              </a:pPr>
              <a:r>
                <a:rPr sz="1600">
                  <a:ea typeface="仿宋" panose="02010609060101010101" charset="-122"/>
                </a:rPr>
                <a:t>6月3日</a:t>
              </a:r>
              <a:r>
                <a:rPr lang="zh-CN" sz="1600">
                  <a:ea typeface="仿宋" panose="02010609060101010101" charset="-122"/>
                </a:rPr>
                <a:t>，</a:t>
              </a:r>
              <a:r>
                <a:rPr sz="1600">
                  <a:ea typeface="仿宋" panose="02010609060101010101" charset="-122"/>
                </a:rPr>
                <a:t>朝阳门街道礼士社区</a:t>
              </a:r>
              <a:r>
                <a:rPr lang="zh-CN" sz="1600">
                  <a:ea typeface="仿宋" panose="02010609060101010101" charset="-122"/>
                </a:rPr>
                <a:t>退役军人服务站组织辖区退役军人</a:t>
              </a:r>
              <a:r>
                <a:rPr sz="1600">
                  <a:ea typeface="仿宋" panose="02010609060101010101" charset="-122"/>
                </a:rPr>
                <a:t>开展周末卫生大扫除活动。</a:t>
              </a:r>
              <a:endParaRPr sz="1600">
                <a:ea typeface="仿宋" panose="02010609060101010101" charset="-122"/>
              </a:endParaRPr>
            </a:p>
          </p:txBody>
        </p:sp>
        <p:pic>
          <p:nvPicPr>
            <p:cNvPr id="13" name="图片 1" descr="D:\工作\军服中心\退役军人服务保障体系工作动态\工作动态第36期\图片13.png图片13"/>
            <p:cNvPicPr>
              <a:picLocks noChangeAspect="1" noChangeArrowheads="1"/>
            </p:cNvPicPr>
            <p:nvPr/>
          </p:nvPicPr>
          <p:blipFill>
            <a:blip r:embed="rId3"/>
            <a:srcRect/>
            <a:stretch>
              <a:fillRect/>
            </a:stretch>
          </p:blipFill>
          <p:spPr>
            <a:xfrm>
              <a:off x="2257" y="5971"/>
              <a:ext cx="3388" cy="3150"/>
            </a:xfrm>
            <a:prstGeom prst="rect">
              <a:avLst/>
            </a:prstGeom>
            <a:noFill/>
            <a:ln>
              <a:noFill/>
            </a:ln>
          </p:spPr>
        </p:pic>
      </p:grpSp>
      <p:grpSp>
        <p:nvGrpSpPr>
          <p:cNvPr id="16" name="组合 15"/>
          <p:cNvGrpSpPr/>
          <p:nvPr/>
        </p:nvGrpSpPr>
        <p:grpSpPr>
          <a:xfrm>
            <a:off x="795020" y="1117600"/>
            <a:ext cx="6141720" cy="2190115"/>
            <a:chOff x="1416" y="3473"/>
            <a:chExt cx="9672" cy="3449"/>
          </a:xfrm>
        </p:grpSpPr>
        <p:sp>
          <p:nvSpPr>
            <p:cNvPr id="15" name="文本占位符 2"/>
            <p:cNvSpPr>
              <a:spLocks noGrp="1"/>
            </p:cNvSpPr>
            <p:nvPr/>
          </p:nvSpPr>
          <p:spPr>
            <a:xfrm>
              <a:off x="6532" y="3473"/>
              <a:ext cx="4556" cy="3449"/>
            </a:xfrm>
            <a:prstGeom prst="rect">
              <a:avLst/>
            </a:prstGeom>
            <a:noFill/>
            <a:ln w="9525">
              <a:noFill/>
            </a:ln>
          </p:spPr>
          <p:txBody>
            <a:bodyPr anchor="t" anchorCtr="0"/>
            <a:p>
              <a:pPr indent="457200" algn="just">
                <a:lnSpc>
                  <a:spcPts val="2800"/>
                </a:lnSpc>
              </a:pPr>
              <a:r>
                <a:rPr sz="1600">
                  <a:ea typeface="仿宋" panose="02010609060101010101" charset="-122"/>
                </a:rPr>
                <a:t>近日，</a:t>
              </a:r>
              <a:r>
                <a:rPr lang="zh-CN" sz="1600">
                  <a:ea typeface="仿宋" panose="02010609060101010101" charset="-122"/>
                </a:rPr>
                <a:t>安定门街道</a:t>
              </a:r>
              <a:r>
                <a:rPr sz="1600">
                  <a:ea typeface="仿宋" panose="02010609060101010101" charset="-122"/>
                </a:rPr>
                <a:t>分司厅社区退役军人服务站组织辖区部分退役军人代表到分司厅胡同41号活动站开展“结绳打造美丽家园，歌唱追忆峥嵘岁月”活动。</a:t>
              </a:r>
              <a:endParaRPr sz="1600">
                <a:ea typeface="仿宋" panose="02010609060101010101" charset="-122"/>
              </a:endParaRPr>
            </a:p>
          </p:txBody>
        </p:sp>
        <p:pic>
          <p:nvPicPr>
            <p:cNvPr id="17" name="图片 16" descr="图片1"/>
            <p:cNvPicPr>
              <a:picLocks noChangeAspect="1"/>
            </p:cNvPicPr>
            <p:nvPr/>
          </p:nvPicPr>
          <p:blipFill>
            <a:blip r:embed="rId4"/>
            <a:stretch>
              <a:fillRect/>
            </a:stretch>
          </p:blipFill>
          <p:spPr>
            <a:xfrm>
              <a:off x="1416" y="4205"/>
              <a:ext cx="2158" cy="1696"/>
            </a:xfrm>
            <a:prstGeom prst="rect">
              <a:avLst/>
            </a:prstGeom>
          </p:spPr>
        </p:pic>
        <p:pic>
          <p:nvPicPr>
            <p:cNvPr id="18" name="图片 17" descr="图片2"/>
            <p:cNvPicPr>
              <a:picLocks noChangeAspect="1"/>
            </p:cNvPicPr>
            <p:nvPr/>
          </p:nvPicPr>
          <p:blipFill>
            <a:blip r:embed="rId5"/>
            <a:stretch>
              <a:fillRect/>
            </a:stretch>
          </p:blipFill>
          <p:spPr>
            <a:xfrm>
              <a:off x="3722" y="4205"/>
              <a:ext cx="1963" cy="169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页脚占位符 1"/>
          <p:cNvSpPr>
            <a:spLocks noGrp="1"/>
          </p:cNvSpPr>
          <p:nvPr>
            <p:ph type="ftr" sz="quarter" idx="11"/>
          </p:nvPr>
        </p:nvSpPr>
        <p:spPr/>
        <p:txBody>
          <a:bodyPr/>
          <a:p>
            <a:pPr lvl="0"/>
            <a:r>
              <a:rPr lang="en-US" altLang="zh-CN"/>
              <a:t>6</a:t>
            </a:r>
            <a:endParaRPr lang="en-US" altLang="zh-CN"/>
          </a:p>
        </p:txBody>
      </p:sp>
      <p:grpSp>
        <p:nvGrpSpPr>
          <p:cNvPr id="9" name="组合 8"/>
          <p:cNvGrpSpPr/>
          <p:nvPr/>
        </p:nvGrpSpPr>
        <p:grpSpPr>
          <a:xfrm>
            <a:off x="839147" y="3924300"/>
            <a:ext cx="5812719" cy="2121535"/>
            <a:chOff x="1965" y="6724"/>
            <a:chExt cx="8247" cy="3341"/>
          </a:xfrm>
        </p:grpSpPr>
        <p:pic>
          <p:nvPicPr>
            <p:cNvPr id="20" name="图片 1" descr="D:\工作\军服中心\退役军人服务保障体系工作动态\工作动态第36期\图片10.png图片10"/>
            <p:cNvPicPr>
              <a:picLocks noChangeAspect="1" noChangeArrowheads="1"/>
            </p:cNvPicPr>
            <p:nvPr/>
          </p:nvPicPr>
          <p:blipFill>
            <a:blip r:embed="rId1"/>
            <a:srcRect/>
            <a:stretch>
              <a:fillRect/>
            </a:stretch>
          </p:blipFill>
          <p:spPr>
            <a:xfrm>
              <a:off x="1965" y="7295"/>
              <a:ext cx="3330" cy="2770"/>
            </a:xfrm>
            <a:prstGeom prst="rect">
              <a:avLst/>
            </a:prstGeom>
            <a:noFill/>
            <a:ln>
              <a:noFill/>
            </a:ln>
          </p:spPr>
        </p:pic>
        <p:sp>
          <p:nvSpPr>
            <p:cNvPr id="21" name="文本占位符 2"/>
            <p:cNvSpPr>
              <a:spLocks noGrp="1"/>
            </p:cNvSpPr>
            <p:nvPr/>
          </p:nvSpPr>
          <p:spPr>
            <a:xfrm>
              <a:off x="6073" y="6724"/>
              <a:ext cx="4139" cy="3341"/>
            </a:xfrm>
            <a:prstGeom prst="rect">
              <a:avLst/>
            </a:prstGeom>
            <a:noFill/>
            <a:ln w="9525">
              <a:noFill/>
            </a:ln>
          </p:spPr>
          <p:txBody>
            <a:bodyPr anchor="t" anchorCtr="0"/>
            <a:p>
              <a:pPr indent="457200" algn="just">
                <a:lnSpc>
                  <a:spcPts val="2800"/>
                </a:lnSpc>
              </a:pPr>
              <a:r>
                <a:rPr sz="1600">
                  <a:ea typeface="仿宋" panose="02010609060101010101" charset="-122"/>
                </a:rPr>
                <a:t>6月20日</a:t>
              </a:r>
              <a:r>
                <a:rPr lang="zh-CN" sz="1600">
                  <a:ea typeface="仿宋" panose="02010609060101010101" charset="-122"/>
                </a:rPr>
                <a:t>，朝阳门街道</a:t>
              </a:r>
              <a:r>
                <a:rPr sz="1600">
                  <a:ea typeface="仿宋" panose="02010609060101010101" charset="-122"/>
                </a:rPr>
                <a:t>史家社区</a:t>
              </a:r>
              <a:r>
                <a:rPr lang="zh-CN" sz="1600">
                  <a:ea typeface="仿宋" panose="02010609060101010101" charset="-122"/>
                </a:rPr>
                <a:t>退役军人服务站组织辖区退役军人</a:t>
              </a:r>
              <a:r>
                <a:rPr sz="1600">
                  <a:ea typeface="仿宋" panose="02010609060101010101" charset="-122"/>
                </a:rPr>
                <a:t>开展端午节包粽子志愿服务活动</a:t>
              </a:r>
              <a:r>
                <a:rPr lang="zh-CN" sz="1600">
                  <a:ea typeface="仿宋" panose="02010609060101010101" charset="-122"/>
                </a:rPr>
                <a:t>，并将成品</a:t>
              </a:r>
              <a:r>
                <a:rPr sz="1600">
                  <a:ea typeface="仿宋" panose="02010609060101010101" charset="-122"/>
                </a:rPr>
                <a:t>送到社区孤寡、生病、退役军人等老人的手中，</a:t>
              </a:r>
              <a:r>
                <a:rPr lang="zh-CN" sz="1600">
                  <a:ea typeface="仿宋" panose="02010609060101010101" charset="-122"/>
                </a:rPr>
                <a:t>向他们致以</a:t>
              </a:r>
              <a:r>
                <a:rPr sz="1600">
                  <a:ea typeface="仿宋" panose="02010609060101010101" charset="-122"/>
                </a:rPr>
                <a:t>节日的问候</a:t>
              </a:r>
              <a:r>
                <a:rPr lang="zh-CN" sz="1600">
                  <a:ea typeface="仿宋" panose="02010609060101010101" charset="-122"/>
                </a:rPr>
                <a:t>。</a:t>
              </a:r>
              <a:endParaRPr lang="zh-CN" sz="1600">
                <a:ea typeface="仿宋" panose="02010609060101010101" charset="-122"/>
              </a:endParaRPr>
            </a:p>
          </p:txBody>
        </p:sp>
      </p:grpSp>
      <p:grpSp>
        <p:nvGrpSpPr>
          <p:cNvPr id="3" name="组合 2"/>
          <p:cNvGrpSpPr/>
          <p:nvPr/>
        </p:nvGrpSpPr>
        <p:grpSpPr>
          <a:xfrm>
            <a:off x="841855" y="843532"/>
            <a:ext cx="5781040" cy="2480945"/>
            <a:chOff x="1403" y="6278"/>
            <a:chExt cx="9104" cy="3907"/>
          </a:xfrm>
        </p:grpSpPr>
        <p:pic>
          <p:nvPicPr>
            <p:cNvPr id="4" name="图片 1" descr="D:\工作\军服中心\退役军人服务保障体系工作动态\工作动态第36期\图片16.png图片16"/>
            <p:cNvPicPr>
              <a:picLocks noChangeAspect="1" noChangeArrowheads="1"/>
            </p:cNvPicPr>
            <p:nvPr/>
          </p:nvPicPr>
          <p:blipFill>
            <a:blip r:embed="rId2"/>
            <a:srcRect/>
            <a:stretch>
              <a:fillRect/>
            </a:stretch>
          </p:blipFill>
          <p:spPr>
            <a:xfrm>
              <a:off x="1403" y="6783"/>
              <a:ext cx="3691" cy="2768"/>
            </a:xfrm>
            <a:prstGeom prst="rect">
              <a:avLst/>
            </a:prstGeom>
            <a:noFill/>
            <a:ln>
              <a:noFill/>
            </a:ln>
          </p:spPr>
        </p:pic>
        <p:sp>
          <p:nvSpPr>
            <p:cNvPr id="5" name="文本占位符 2"/>
            <p:cNvSpPr>
              <a:spLocks noGrp="1"/>
            </p:cNvSpPr>
            <p:nvPr/>
          </p:nvSpPr>
          <p:spPr>
            <a:xfrm>
              <a:off x="5850" y="6278"/>
              <a:ext cx="4657" cy="3907"/>
            </a:xfrm>
            <a:prstGeom prst="rect">
              <a:avLst/>
            </a:prstGeom>
            <a:noFill/>
            <a:ln w="9525">
              <a:noFill/>
            </a:ln>
          </p:spPr>
          <p:txBody>
            <a:bodyPr anchor="t" anchorCtr="0"/>
            <a:p>
              <a:pPr indent="457200" algn="just">
                <a:lnSpc>
                  <a:spcPts val="2800"/>
                </a:lnSpc>
              </a:pPr>
              <a:r>
                <a:rPr sz="1600">
                  <a:ea typeface="仿宋" panose="02010609060101010101" charset="-122"/>
                </a:rPr>
                <a:t>6月6日，朝阳门街道退役军人服务站组织</a:t>
              </a:r>
              <a:r>
                <a:rPr lang="zh-CN" sz="1600">
                  <a:ea typeface="仿宋" panose="02010609060101010101" charset="-122"/>
                </a:rPr>
                <a:t>辖区退役军人及新四军革命后代等共计60余人</a:t>
              </a:r>
              <a:r>
                <a:rPr sz="1600">
                  <a:ea typeface="仿宋" panose="02010609060101010101" charset="-122"/>
                </a:rPr>
                <a:t>开展“京颐忆峥嵘·共聚强国力”</a:t>
              </a:r>
              <a:r>
                <a:rPr lang="zh-CN" sz="1600">
                  <a:ea typeface="仿宋" panose="02010609060101010101" charset="-122"/>
                </a:rPr>
                <a:t>主题教育活动，带领大家参观</a:t>
              </a:r>
              <a:r>
                <a:rPr sz="1600">
                  <a:ea typeface="仿宋" panose="02010609060101010101" charset="-122"/>
                </a:rPr>
                <a:t>铁军纪念园。</a:t>
              </a:r>
              <a:endParaRPr sz="1600">
                <a:ea typeface="仿宋" panose="02010609060101010101" charset="-122"/>
              </a:endParaRPr>
            </a:p>
          </p:txBody>
        </p:sp>
      </p:grpSp>
      <p:grpSp>
        <p:nvGrpSpPr>
          <p:cNvPr id="13" name="组合 12"/>
          <p:cNvGrpSpPr/>
          <p:nvPr/>
        </p:nvGrpSpPr>
        <p:grpSpPr>
          <a:xfrm>
            <a:off x="839147" y="7138670"/>
            <a:ext cx="5955094" cy="2678430"/>
            <a:chOff x="1965" y="6550"/>
            <a:chExt cx="8449" cy="4218"/>
          </a:xfrm>
        </p:grpSpPr>
        <p:pic>
          <p:nvPicPr>
            <p:cNvPr id="14" name="图片 1" descr="D:\工作\军服中心\退役军人服务保障体系工作动态\工作动态第36期\图片8.png图片8"/>
            <p:cNvPicPr>
              <a:picLocks noChangeAspect="1" noChangeArrowheads="1"/>
            </p:cNvPicPr>
            <p:nvPr/>
          </p:nvPicPr>
          <p:blipFill>
            <a:blip r:embed="rId3"/>
            <a:srcRect/>
            <a:stretch>
              <a:fillRect/>
            </a:stretch>
          </p:blipFill>
          <p:spPr>
            <a:xfrm>
              <a:off x="1965" y="7272"/>
              <a:ext cx="3329" cy="2773"/>
            </a:xfrm>
            <a:prstGeom prst="rect">
              <a:avLst/>
            </a:prstGeom>
            <a:noFill/>
            <a:ln>
              <a:noFill/>
            </a:ln>
          </p:spPr>
        </p:pic>
        <p:sp>
          <p:nvSpPr>
            <p:cNvPr id="15" name="文本占位符 2"/>
            <p:cNvSpPr>
              <a:spLocks noGrp="1"/>
            </p:cNvSpPr>
            <p:nvPr/>
          </p:nvSpPr>
          <p:spPr>
            <a:xfrm>
              <a:off x="6073" y="6550"/>
              <a:ext cx="4341" cy="4218"/>
            </a:xfrm>
            <a:prstGeom prst="rect">
              <a:avLst/>
            </a:prstGeom>
            <a:noFill/>
            <a:ln w="9525">
              <a:noFill/>
            </a:ln>
          </p:spPr>
          <p:txBody>
            <a:bodyPr anchor="t" anchorCtr="0"/>
            <a:p>
              <a:pPr indent="457200" algn="just">
                <a:lnSpc>
                  <a:spcPts val="2800"/>
                </a:lnSpc>
              </a:pPr>
              <a:r>
                <a:rPr lang="en-US" altLang="zh-CN" sz="1600">
                  <a:ea typeface="仿宋" panose="02010609060101010101" charset="-122"/>
                </a:rPr>
                <a:t>6</a:t>
              </a:r>
              <a:r>
                <a:rPr lang="zh-CN" altLang="en-US" sz="1600">
                  <a:ea typeface="仿宋" panose="02010609060101010101" charset="-122"/>
                </a:rPr>
                <a:t>月</a:t>
              </a:r>
              <a:r>
                <a:rPr lang="en-US" altLang="zh-CN" sz="1600">
                  <a:ea typeface="仿宋" panose="02010609060101010101" charset="-122"/>
                </a:rPr>
                <a:t>21</a:t>
              </a:r>
              <a:r>
                <a:rPr lang="zh-CN" altLang="en-US" sz="1600">
                  <a:ea typeface="仿宋" panose="02010609060101010101" charset="-122"/>
                </a:rPr>
                <a:t>日，</a:t>
              </a:r>
              <a:r>
                <a:rPr lang="zh-CN" sz="1600">
                  <a:ea typeface="仿宋" panose="02010609060101010101" charset="-122"/>
                </a:rPr>
                <a:t>朝阳门街道朝西社区退役军人服务站携手九芝堂健康管理中心开展端午飘“香”中医健康养生讲座，向辖区退役军人传授健康知识、</a:t>
              </a:r>
              <a:r>
                <a:rPr lang="zh-CN" sz="1600">
                  <a:ea typeface="仿宋" panose="02010609060101010101" charset="-122"/>
                  <a:sym typeface="+mn-ea"/>
                </a:rPr>
                <a:t>制作</a:t>
              </a:r>
              <a:r>
                <a:rPr lang="zh-CN" sz="1600">
                  <a:ea typeface="仿宋" panose="02010609060101010101" charset="-122"/>
                </a:rPr>
                <a:t>防疫香囊和中医养生茶品鉴等内容。</a:t>
              </a:r>
              <a:endParaRPr lang="zh-CN" sz="1600">
                <a:ea typeface="仿宋" panose="02010609060101010101"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页脚占位符 2"/>
          <p:cNvSpPr>
            <a:spLocks noGrp="1"/>
          </p:cNvSpPr>
          <p:nvPr>
            <p:ph type="ftr" sz="quarter" idx="11"/>
          </p:nvPr>
        </p:nvSpPr>
        <p:spPr/>
        <p:txBody>
          <a:bodyPr/>
          <a:p>
            <a:pPr lvl="0"/>
            <a:r>
              <a:rPr lang="en-US" altLang="zh-CN"/>
              <a:t>7</a:t>
            </a:r>
            <a:endParaRPr lang="en-US" altLang="zh-CN"/>
          </a:p>
        </p:txBody>
      </p:sp>
      <p:grpSp>
        <p:nvGrpSpPr>
          <p:cNvPr id="6" name="组合 5"/>
          <p:cNvGrpSpPr/>
          <p:nvPr/>
        </p:nvGrpSpPr>
        <p:grpSpPr>
          <a:xfrm>
            <a:off x="904968" y="7256780"/>
            <a:ext cx="5668934" cy="1842135"/>
            <a:chOff x="2071" y="7078"/>
            <a:chExt cx="8043" cy="2901"/>
          </a:xfrm>
        </p:grpSpPr>
        <p:pic>
          <p:nvPicPr>
            <p:cNvPr id="7" name="图片 1" descr="D:\工作\军服中心\退役军人服务保障体系工作动态\工作动态第36期\图片12.png图片12"/>
            <p:cNvPicPr>
              <a:picLocks noChangeAspect="1" noChangeArrowheads="1"/>
            </p:cNvPicPr>
            <p:nvPr/>
          </p:nvPicPr>
          <p:blipFill>
            <a:blip r:embed="rId1"/>
            <a:srcRect/>
            <a:stretch>
              <a:fillRect/>
            </a:stretch>
          </p:blipFill>
          <p:spPr>
            <a:xfrm>
              <a:off x="2071" y="7383"/>
              <a:ext cx="3117" cy="2596"/>
            </a:xfrm>
            <a:prstGeom prst="rect">
              <a:avLst/>
            </a:prstGeom>
            <a:noFill/>
            <a:ln>
              <a:noFill/>
            </a:ln>
          </p:spPr>
        </p:pic>
        <p:sp>
          <p:nvSpPr>
            <p:cNvPr id="8" name="文本占位符 2"/>
            <p:cNvSpPr>
              <a:spLocks noGrp="1"/>
            </p:cNvSpPr>
            <p:nvPr/>
          </p:nvSpPr>
          <p:spPr>
            <a:xfrm>
              <a:off x="6106" y="7078"/>
              <a:ext cx="4008" cy="2734"/>
            </a:xfrm>
            <a:prstGeom prst="rect">
              <a:avLst/>
            </a:prstGeom>
            <a:noFill/>
            <a:ln w="9525">
              <a:noFill/>
            </a:ln>
          </p:spPr>
          <p:txBody>
            <a:bodyPr anchor="t" anchorCtr="0"/>
            <a:p>
              <a:pPr indent="457200" algn="just">
                <a:lnSpc>
                  <a:spcPts val="2800"/>
                </a:lnSpc>
              </a:pPr>
              <a:r>
                <a:rPr sz="1600">
                  <a:ea typeface="仿宋" panose="02010609060101010101" charset="-122"/>
                </a:rPr>
                <a:t>七一前夕，</a:t>
              </a:r>
              <a:r>
                <a:rPr lang="zh-CN" sz="1600">
                  <a:ea typeface="仿宋" panose="02010609060101010101" charset="-122"/>
                </a:rPr>
                <a:t>朝阳门</a:t>
              </a:r>
              <a:r>
                <a:rPr sz="1600">
                  <a:ea typeface="仿宋" panose="02010609060101010101" charset="-122"/>
                </a:rPr>
                <a:t>街道退役军人</a:t>
              </a:r>
              <a:r>
                <a:rPr lang="zh-CN" sz="1600">
                  <a:ea typeface="仿宋" panose="02010609060101010101" charset="-122"/>
                </a:rPr>
                <a:t>服务</a:t>
              </a:r>
              <a:r>
                <a:rPr sz="1600">
                  <a:ea typeface="仿宋" panose="02010609060101010101" charset="-122"/>
                </a:rPr>
                <a:t>站</a:t>
              </a:r>
              <a:r>
                <a:rPr lang="zh-CN" sz="1600">
                  <a:ea typeface="仿宋" panose="02010609060101010101" charset="-122"/>
                </a:rPr>
                <a:t>联合</a:t>
              </a:r>
              <a:r>
                <a:rPr sz="1600">
                  <a:ea typeface="仿宋" panose="02010609060101010101" charset="-122"/>
                </a:rPr>
                <a:t>朝内头条社区退役军人</a:t>
              </a:r>
              <a:r>
                <a:rPr lang="zh-CN" sz="1600">
                  <a:ea typeface="仿宋" panose="02010609060101010101" charset="-122"/>
                </a:rPr>
                <a:t>服务站慰问辖区退役军人张先生</a:t>
              </a:r>
              <a:r>
                <a:rPr sz="1600">
                  <a:ea typeface="仿宋" panose="02010609060101010101" charset="-122"/>
                </a:rPr>
                <a:t>，</a:t>
              </a:r>
              <a:r>
                <a:rPr lang="zh-CN" sz="1600">
                  <a:ea typeface="仿宋" panose="02010609060101010101" charset="-122"/>
                </a:rPr>
                <a:t>并</a:t>
              </a:r>
              <a:r>
                <a:rPr sz="1600">
                  <a:ea typeface="仿宋" panose="02010609060101010101" charset="-122"/>
                </a:rPr>
                <a:t>送上节日礼物和问候。</a:t>
              </a:r>
              <a:endParaRPr sz="1600">
                <a:ea typeface="仿宋" panose="02010609060101010101" charset="-122"/>
              </a:endParaRPr>
            </a:p>
          </p:txBody>
        </p:sp>
      </p:grpSp>
      <p:grpSp>
        <p:nvGrpSpPr>
          <p:cNvPr id="11" name="组合 10"/>
          <p:cNvGrpSpPr/>
          <p:nvPr/>
        </p:nvGrpSpPr>
        <p:grpSpPr>
          <a:xfrm>
            <a:off x="842403" y="4177030"/>
            <a:ext cx="5746464" cy="2015490"/>
            <a:chOff x="2048" y="7188"/>
            <a:chExt cx="8153" cy="3174"/>
          </a:xfrm>
        </p:grpSpPr>
        <p:pic>
          <p:nvPicPr>
            <p:cNvPr id="12" name="图片 1" descr="D:\工作\军服中心\退役军人服务保障体系工作动态\工作动态第36期\图片11.png图片11"/>
            <p:cNvPicPr>
              <a:picLocks noChangeAspect="1" noChangeArrowheads="1"/>
            </p:cNvPicPr>
            <p:nvPr/>
          </p:nvPicPr>
          <p:blipFill>
            <a:blip r:embed="rId2"/>
            <a:srcRect/>
            <a:stretch>
              <a:fillRect/>
            </a:stretch>
          </p:blipFill>
          <p:spPr>
            <a:xfrm>
              <a:off x="2048" y="7342"/>
              <a:ext cx="3245" cy="2698"/>
            </a:xfrm>
            <a:prstGeom prst="rect">
              <a:avLst/>
            </a:prstGeom>
            <a:noFill/>
            <a:ln>
              <a:noFill/>
            </a:ln>
          </p:spPr>
        </p:pic>
        <p:sp>
          <p:nvSpPr>
            <p:cNvPr id="15" name="文本占位符 2"/>
            <p:cNvSpPr>
              <a:spLocks noGrp="1"/>
            </p:cNvSpPr>
            <p:nvPr/>
          </p:nvSpPr>
          <p:spPr>
            <a:xfrm>
              <a:off x="6158" y="7188"/>
              <a:ext cx="4043" cy="3174"/>
            </a:xfrm>
            <a:prstGeom prst="rect">
              <a:avLst/>
            </a:prstGeom>
            <a:noFill/>
            <a:ln w="9525">
              <a:noFill/>
            </a:ln>
          </p:spPr>
          <p:txBody>
            <a:bodyPr anchor="t" anchorCtr="0"/>
            <a:p>
              <a:pPr indent="457200" algn="just">
                <a:lnSpc>
                  <a:spcPts val="2800"/>
                </a:lnSpc>
              </a:pPr>
              <a:r>
                <a:rPr sz="1600">
                  <a:ea typeface="仿宋" panose="02010609060101010101" charset="-122"/>
                </a:rPr>
                <a:t>中考</a:t>
              </a:r>
              <a:r>
                <a:rPr lang="zh-CN" sz="1600">
                  <a:ea typeface="仿宋" panose="02010609060101010101" charset="-122"/>
                </a:rPr>
                <a:t>期间</a:t>
              </a:r>
              <a:r>
                <a:rPr sz="1600">
                  <a:ea typeface="仿宋" panose="02010609060101010101" charset="-122"/>
                </a:rPr>
                <a:t>，</a:t>
              </a:r>
              <a:r>
                <a:rPr lang="zh-CN" sz="1600">
                  <a:ea typeface="仿宋" panose="02010609060101010101" charset="-122"/>
                </a:rPr>
                <a:t>朝阳门街道新鲜社区退役军人服务站组织辖区退役军人参加岗位值守活动</a:t>
              </a:r>
              <a:r>
                <a:rPr sz="1600">
                  <a:ea typeface="仿宋" panose="02010609060101010101" charset="-122"/>
                </a:rPr>
                <a:t>，</a:t>
              </a:r>
              <a:r>
                <a:rPr lang="zh-CN" sz="1600">
                  <a:ea typeface="仿宋" panose="02010609060101010101" charset="-122"/>
                </a:rPr>
                <a:t>努力为</a:t>
              </a:r>
              <a:r>
                <a:rPr sz="1600">
                  <a:ea typeface="仿宋" panose="02010609060101010101" charset="-122"/>
                </a:rPr>
                <a:t>考生们</a:t>
              </a:r>
              <a:r>
                <a:rPr lang="zh-CN" sz="1600">
                  <a:ea typeface="仿宋" panose="02010609060101010101" charset="-122"/>
                </a:rPr>
                <a:t>营造</a:t>
              </a:r>
              <a:r>
                <a:rPr sz="1600">
                  <a:ea typeface="仿宋" panose="02010609060101010101" charset="-122"/>
                </a:rPr>
                <a:t>安静的考试环境。</a:t>
              </a:r>
              <a:endParaRPr sz="1600">
                <a:ea typeface="仿宋" panose="02010609060101010101" charset="-122"/>
              </a:endParaRPr>
            </a:p>
          </p:txBody>
        </p:sp>
      </p:grpSp>
      <p:grpSp>
        <p:nvGrpSpPr>
          <p:cNvPr id="16" name="组合 15"/>
          <p:cNvGrpSpPr/>
          <p:nvPr/>
        </p:nvGrpSpPr>
        <p:grpSpPr>
          <a:xfrm>
            <a:off x="842531" y="1071880"/>
            <a:ext cx="5781002" cy="1919605"/>
            <a:chOff x="1968" y="7475"/>
            <a:chExt cx="8202" cy="3023"/>
          </a:xfrm>
        </p:grpSpPr>
        <p:pic>
          <p:nvPicPr>
            <p:cNvPr id="17" name="图片 1" descr="D:\工作\军服中心\退役军人服务保障体系工作动态\工作动态第36期\图片15.png图片15"/>
            <p:cNvPicPr>
              <a:picLocks noChangeAspect="1" noChangeArrowheads="1"/>
            </p:cNvPicPr>
            <p:nvPr/>
          </p:nvPicPr>
          <p:blipFill>
            <a:blip r:embed="rId3"/>
            <a:srcRect/>
            <a:stretch>
              <a:fillRect/>
            </a:stretch>
          </p:blipFill>
          <p:spPr>
            <a:xfrm>
              <a:off x="1968" y="7475"/>
              <a:ext cx="3295" cy="2742"/>
            </a:xfrm>
            <a:prstGeom prst="rect">
              <a:avLst/>
            </a:prstGeom>
            <a:noFill/>
            <a:ln>
              <a:noFill/>
            </a:ln>
          </p:spPr>
        </p:pic>
        <p:sp>
          <p:nvSpPr>
            <p:cNvPr id="18" name="文本占位符 2"/>
            <p:cNvSpPr>
              <a:spLocks noGrp="1"/>
            </p:cNvSpPr>
            <p:nvPr/>
          </p:nvSpPr>
          <p:spPr>
            <a:xfrm>
              <a:off x="5974" y="7477"/>
              <a:ext cx="4196" cy="3021"/>
            </a:xfrm>
            <a:prstGeom prst="rect">
              <a:avLst/>
            </a:prstGeom>
            <a:noFill/>
            <a:ln w="9525">
              <a:noFill/>
            </a:ln>
          </p:spPr>
          <p:txBody>
            <a:bodyPr anchor="t" anchorCtr="0"/>
            <a:p>
              <a:pPr indent="457200" algn="just">
                <a:lnSpc>
                  <a:spcPts val="2800"/>
                </a:lnSpc>
              </a:pPr>
              <a:r>
                <a:rPr sz="1600">
                  <a:ea typeface="仿宋" panose="02010609060101010101" charset="-122"/>
                </a:rPr>
                <a:t>6月21日，</a:t>
              </a:r>
              <a:r>
                <a:rPr lang="zh-CN" sz="1600">
                  <a:ea typeface="仿宋" panose="02010609060101010101" charset="-122"/>
                </a:rPr>
                <a:t>朝阳门街道</a:t>
              </a:r>
              <a:r>
                <a:rPr sz="1600">
                  <a:ea typeface="仿宋" panose="02010609060101010101" charset="-122"/>
                </a:rPr>
                <a:t>新鲜社区</a:t>
              </a:r>
              <a:r>
                <a:rPr lang="zh-CN" sz="1600">
                  <a:ea typeface="仿宋" panose="02010609060101010101" charset="-122"/>
                </a:rPr>
                <a:t>退役军人服务站组织辖区退役军人</a:t>
              </a:r>
              <a:r>
                <a:rPr sz="1600">
                  <a:ea typeface="仿宋" panose="02010609060101010101" charset="-122"/>
                </a:rPr>
                <a:t>开展</a:t>
              </a:r>
              <a:r>
                <a:rPr lang="en-US" sz="1600">
                  <a:ea typeface="仿宋" panose="02010609060101010101" charset="-122"/>
                </a:rPr>
                <a:t>“</a:t>
              </a:r>
              <a:r>
                <a:rPr sz="1600">
                  <a:ea typeface="仿宋" panose="02010609060101010101" charset="-122"/>
                </a:rPr>
                <a:t>浓情粽意迎端</a:t>
              </a:r>
              <a:r>
                <a:rPr lang="zh-CN" sz="1600">
                  <a:ea typeface="仿宋" panose="02010609060101010101" charset="-122"/>
                </a:rPr>
                <a:t>午</a:t>
              </a:r>
              <a:r>
                <a:rPr sz="1600">
                  <a:ea typeface="仿宋" panose="02010609060101010101" charset="-122"/>
                </a:rPr>
                <a:t>”主题活动。</a:t>
              </a:r>
              <a:endParaRPr sz="1600">
                <a:ea typeface="仿宋" panose="02010609060101010101" charset="-122"/>
              </a:endParaRPr>
            </a:p>
          </p:txBody>
        </p:sp>
      </p:grpSp>
    </p:spTree>
  </p:cSld>
  <p:clrMapOvr>
    <a:masterClrMapping/>
  </p:clrMapOvr>
</p:sld>
</file>

<file path=ppt/theme/theme1.xml><?xml version="1.0" encoding="utf-8"?>
<a:theme xmlns:a="http://schemas.openxmlformats.org/drawingml/2006/main" name="蓝色波浪">
  <a:themeElements>
    <a:clrScheme name="">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9E2"/>
      </a:accent5>
      <a:accent6>
        <a:srgbClr val="2D89E5"/>
      </a:accent6>
      <a:hlink>
        <a:srgbClr val="CC3300"/>
      </a:hlink>
      <a:folHlink>
        <a:srgbClr val="9966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9E2"/>
        </a:accent5>
        <a:accent6>
          <a:srgbClr val="2D89E5"/>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6755</Words>
  <Application>WPS 演示</Application>
  <PresentationFormat/>
  <Paragraphs>293</Paragraphs>
  <Slides>28</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28</vt:i4>
      </vt:variant>
    </vt:vector>
  </HeadingPairs>
  <TitlesOfParts>
    <vt:vector size="41" baseType="lpstr">
      <vt:lpstr>Arial</vt:lpstr>
      <vt:lpstr>宋体</vt:lpstr>
      <vt:lpstr>Wingdings</vt:lpstr>
      <vt:lpstr>仿宋</vt:lpstr>
      <vt:lpstr>黑体</vt:lpstr>
      <vt:lpstr>方正小标宋简体</vt:lpstr>
      <vt:lpstr>华文楷体</vt:lpstr>
      <vt:lpstr>Times New Roman</vt:lpstr>
      <vt:lpstr>汉仪雅酷黑 75W</vt:lpstr>
      <vt:lpstr>微软雅黑</vt:lpstr>
      <vt:lpstr>Arial Unicode MS</vt:lpstr>
      <vt:lpstr>Calibri</vt:lpstr>
      <vt:lpstr>蓝色波浪</vt:lpstr>
      <vt:lpstr>PowerPoint 演示文稿</vt:lpstr>
      <vt:lpstr>目    录</vt:lpstr>
      <vt:lpstr>区  级 动 态</vt:lpstr>
      <vt:lpstr>PowerPoint 演示文稿</vt:lpstr>
      <vt:lpstr>PowerPoint 演示文稿</vt:lpstr>
      <vt:lpstr>各退役军人服务站开展活动情况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榜 样 的 力 量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..0</dc:creator>
  <cp:lastModifiedBy>曹坤颖</cp:lastModifiedBy>
  <cp:revision>1152</cp:revision>
  <dcterms:created xsi:type="dcterms:W3CDTF">2022-07-18T08:21:00Z</dcterms:created>
  <dcterms:modified xsi:type="dcterms:W3CDTF">2023-09-05T08:30:26Z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2052-10.8.0.6253</vt:lpwstr>
  </property>
  <property fmtid="{D5CDD505-2E9C-101B-9397-08002B2CF9AE}" pid="3" name="ICV">
    <vt:lpwstr>11BE458AAE064D02AC701E92B39E413E</vt:lpwstr>
  </property>
</Properties>
</file>